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2"/>
  </p:notesMasterIdLst>
  <p:sldIdLst>
    <p:sldId id="256" r:id="rId2"/>
    <p:sldId id="259" r:id="rId3"/>
    <p:sldId id="260" r:id="rId4"/>
    <p:sldId id="263" r:id="rId5"/>
    <p:sldId id="264" r:id="rId6"/>
    <p:sldId id="258" r:id="rId7"/>
    <p:sldId id="261" r:id="rId8"/>
    <p:sldId id="262" r:id="rId9"/>
    <p:sldId id="269" r:id="rId10"/>
    <p:sldId id="270" r:id="rId11"/>
    <p:sldId id="272" r:id="rId12"/>
    <p:sldId id="271" r:id="rId13"/>
    <p:sldId id="274" r:id="rId14"/>
    <p:sldId id="277" r:id="rId15"/>
    <p:sldId id="273" r:id="rId16"/>
    <p:sldId id="276" r:id="rId17"/>
    <p:sldId id="279" r:id="rId18"/>
    <p:sldId id="265" r:id="rId19"/>
    <p:sldId id="285" r:id="rId20"/>
    <p:sldId id="286" r:id="rId21"/>
    <p:sldId id="287" r:id="rId22"/>
    <p:sldId id="266" r:id="rId23"/>
    <p:sldId id="267" r:id="rId24"/>
    <p:sldId id="268" r:id="rId25"/>
    <p:sldId id="257" r:id="rId26"/>
    <p:sldId id="280" r:id="rId27"/>
    <p:sldId id="282" r:id="rId28"/>
    <p:sldId id="283" r:id="rId29"/>
    <p:sldId id="284" r:id="rId30"/>
    <p:sldId id="281" r:id="rId31"/>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eg" initials="G"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75" d="100"/>
          <a:sy n="75" d="100"/>
        </p:scale>
        <p:origin x="-1854" y="-96"/>
      </p:cViewPr>
      <p:guideLst>
        <p:guide orient="horz" pos="2160"/>
        <p:guide pos="2880"/>
      </p:guideLst>
    </p:cSldViewPr>
  </p:slideViewPr>
  <p:notesTextViewPr>
    <p:cViewPr>
      <p:scale>
        <a:sx n="1" d="1"/>
        <a:sy n="1" d="1"/>
      </p:scale>
      <p:origin x="0" y="0"/>
    </p:cViewPr>
  </p:notesTextViewPr>
  <p:sorterViewPr>
    <p:cViewPr>
      <p:scale>
        <a:sx n="100" d="100"/>
        <a:sy n="100" d="100"/>
      </p:scale>
      <p:origin x="0" y="2604"/>
    </p:cViewPr>
  </p:sorterViewPr>
  <p:notesViewPr>
    <p:cSldViewPr>
      <p:cViewPr>
        <p:scale>
          <a:sx n="100" d="100"/>
          <a:sy n="100" d="100"/>
        </p:scale>
        <p:origin x="-1872" y="-72"/>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1-04T16:11:19.649" idx="1">
    <p:pos x="2" y="2"/>
    <p:text>Video : What the ideas area, Shaughna's talk about
</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7B9BCF-B629-42A6-B5AE-01AC49718ED4}" type="doc">
      <dgm:prSet loTypeId="urn:microsoft.com/office/officeart/2009/3/layout/DescendingProcess" loCatId="process" qsTypeId="urn:microsoft.com/office/officeart/2005/8/quickstyle/simple4" qsCatId="simple" csTypeId="urn:microsoft.com/office/officeart/2005/8/colors/accent1_2" csCatId="accent1" phldr="0"/>
      <dgm:spPr/>
      <dgm:t>
        <a:bodyPr/>
        <a:lstStyle/>
        <a:p>
          <a:endParaRPr lang="en-CA"/>
        </a:p>
      </dgm:t>
    </dgm:pt>
    <dgm:pt modelId="{C41E3557-7B1A-4E37-B62A-9DDCEEC43EB1}">
      <dgm:prSet phldrT="[Text]" phldr="1"/>
      <dgm:spPr/>
      <dgm:t>
        <a:bodyPr/>
        <a:lstStyle/>
        <a:p>
          <a:endParaRPr lang="en-CA"/>
        </a:p>
      </dgm:t>
    </dgm:pt>
    <dgm:pt modelId="{E164437D-9E21-4199-843C-7CC8D3C98024}" type="parTrans" cxnId="{BA67DF78-E030-4E41-9DC3-5580CFFD7A2C}">
      <dgm:prSet/>
      <dgm:spPr/>
      <dgm:t>
        <a:bodyPr/>
        <a:lstStyle/>
        <a:p>
          <a:endParaRPr lang="en-CA"/>
        </a:p>
      </dgm:t>
    </dgm:pt>
    <dgm:pt modelId="{0B499937-FEC1-4992-86CD-CDAA2EF28DFA}" type="sibTrans" cxnId="{BA67DF78-E030-4E41-9DC3-5580CFFD7A2C}">
      <dgm:prSet/>
      <dgm:spPr/>
      <dgm:t>
        <a:bodyPr/>
        <a:lstStyle/>
        <a:p>
          <a:endParaRPr lang="en-CA"/>
        </a:p>
      </dgm:t>
    </dgm:pt>
    <dgm:pt modelId="{B8AFF7D9-BD10-4C3E-9EDB-764E2AC67145}">
      <dgm:prSet phldrT="[Text]" phldr="1"/>
      <dgm:spPr/>
      <dgm:t>
        <a:bodyPr/>
        <a:lstStyle/>
        <a:p>
          <a:endParaRPr lang="en-CA"/>
        </a:p>
      </dgm:t>
    </dgm:pt>
    <dgm:pt modelId="{ECDA82B7-428C-4A18-906A-8DF0130C1535}" type="parTrans" cxnId="{59213A2D-2E53-479F-BDBB-3886E6AA5365}">
      <dgm:prSet/>
      <dgm:spPr/>
      <dgm:t>
        <a:bodyPr/>
        <a:lstStyle/>
        <a:p>
          <a:endParaRPr lang="en-CA"/>
        </a:p>
      </dgm:t>
    </dgm:pt>
    <dgm:pt modelId="{58B9C48E-D28B-4A63-8D43-E8C1734A65A1}" type="sibTrans" cxnId="{59213A2D-2E53-479F-BDBB-3886E6AA5365}">
      <dgm:prSet/>
      <dgm:spPr/>
      <dgm:t>
        <a:bodyPr/>
        <a:lstStyle/>
        <a:p>
          <a:endParaRPr lang="en-CA"/>
        </a:p>
      </dgm:t>
    </dgm:pt>
    <dgm:pt modelId="{3AD80A7A-A037-4B16-A382-74BE2CCBFE55}">
      <dgm:prSet phldrT="[Text]" phldr="1"/>
      <dgm:spPr/>
      <dgm:t>
        <a:bodyPr/>
        <a:lstStyle/>
        <a:p>
          <a:endParaRPr lang="en-CA"/>
        </a:p>
      </dgm:t>
    </dgm:pt>
    <dgm:pt modelId="{4878B716-410D-4C4E-A8F5-8ADC9F9A8EF4}" type="parTrans" cxnId="{31446BCB-A5C5-4117-B7D6-FCA6CE4A469C}">
      <dgm:prSet/>
      <dgm:spPr/>
      <dgm:t>
        <a:bodyPr/>
        <a:lstStyle/>
        <a:p>
          <a:endParaRPr lang="en-CA"/>
        </a:p>
      </dgm:t>
    </dgm:pt>
    <dgm:pt modelId="{D42AB2CF-C55D-415D-B8A2-687B4DDDDD12}" type="sibTrans" cxnId="{31446BCB-A5C5-4117-B7D6-FCA6CE4A469C}">
      <dgm:prSet/>
      <dgm:spPr/>
      <dgm:t>
        <a:bodyPr/>
        <a:lstStyle/>
        <a:p>
          <a:endParaRPr lang="en-CA"/>
        </a:p>
      </dgm:t>
    </dgm:pt>
    <dgm:pt modelId="{97DAC065-D69D-4873-9EF7-598EF5C90DD8}">
      <dgm:prSet phldrT="[Text]" phldr="1"/>
      <dgm:spPr/>
      <dgm:t>
        <a:bodyPr/>
        <a:lstStyle/>
        <a:p>
          <a:endParaRPr lang="en-CA"/>
        </a:p>
      </dgm:t>
    </dgm:pt>
    <dgm:pt modelId="{3F48FF0D-6024-45EB-9BF4-13994A96C086}" type="parTrans" cxnId="{D1CDA75C-33D0-42DC-8360-48CFD7DBD560}">
      <dgm:prSet/>
      <dgm:spPr/>
      <dgm:t>
        <a:bodyPr/>
        <a:lstStyle/>
        <a:p>
          <a:endParaRPr lang="en-CA"/>
        </a:p>
      </dgm:t>
    </dgm:pt>
    <dgm:pt modelId="{D557D3C5-D7D8-4411-BC84-D607D8341A66}" type="sibTrans" cxnId="{D1CDA75C-33D0-42DC-8360-48CFD7DBD560}">
      <dgm:prSet/>
      <dgm:spPr/>
      <dgm:t>
        <a:bodyPr/>
        <a:lstStyle/>
        <a:p>
          <a:endParaRPr lang="en-CA"/>
        </a:p>
      </dgm:t>
    </dgm:pt>
    <dgm:pt modelId="{6098070D-6CE9-4E55-AD66-ABFEC7DE68DA}">
      <dgm:prSet phldrT="[Text]" phldr="1"/>
      <dgm:spPr/>
      <dgm:t>
        <a:bodyPr/>
        <a:lstStyle/>
        <a:p>
          <a:endParaRPr lang="en-CA"/>
        </a:p>
      </dgm:t>
    </dgm:pt>
    <dgm:pt modelId="{DB2DE939-B188-4BD2-83C7-6354CEFD96B4}" type="parTrans" cxnId="{05E1FF66-8274-43FD-BF71-6F48A37A504C}">
      <dgm:prSet/>
      <dgm:spPr/>
      <dgm:t>
        <a:bodyPr/>
        <a:lstStyle/>
        <a:p>
          <a:endParaRPr lang="en-CA"/>
        </a:p>
      </dgm:t>
    </dgm:pt>
    <dgm:pt modelId="{D07B5937-CAFC-434F-AF64-8A0FAA459DB7}" type="sibTrans" cxnId="{05E1FF66-8274-43FD-BF71-6F48A37A504C}">
      <dgm:prSet/>
      <dgm:spPr/>
      <dgm:t>
        <a:bodyPr/>
        <a:lstStyle/>
        <a:p>
          <a:endParaRPr lang="en-CA"/>
        </a:p>
      </dgm:t>
    </dgm:pt>
    <dgm:pt modelId="{C1E8618E-E4BF-4B4F-BD2B-0A96BD5A02A3}" type="pres">
      <dgm:prSet presAssocID="{3A7B9BCF-B629-42A6-B5AE-01AC49718ED4}" presName="Name0" presStyleCnt="0">
        <dgm:presLayoutVars>
          <dgm:chMax val="7"/>
          <dgm:chPref val="5"/>
        </dgm:presLayoutVars>
      </dgm:prSet>
      <dgm:spPr/>
      <dgm:t>
        <a:bodyPr/>
        <a:lstStyle/>
        <a:p>
          <a:endParaRPr lang="en-CA"/>
        </a:p>
      </dgm:t>
    </dgm:pt>
    <dgm:pt modelId="{8BABDB85-8337-4945-93A5-7E77148A9B0C}" type="pres">
      <dgm:prSet presAssocID="{3A7B9BCF-B629-42A6-B5AE-01AC49718ED4}" presName="arrowNode" presStyleLbl="node1" presStyleIdx="0" presStyleCnt="1"/>
      <dgm:spPr/>
    </dgm:pt>
    <dgm:pt modelId="{C1F9E507-9776-415F-8E44-E2A27E2097A0}" type="pres">
      <dgm:prSet presAssocID="{C41E3557-7B1A-4E37-B62A-9DDCEEC43EB1}" presName="txNode1" presStyleLbl="revTx" presStyleIdx="0" presStyleCnt="5">
        <dgm:presLayoutVars>
          <dgm:bulletEnabled val="1"/>
        </dgm:presLayoutVars>
      </dgm:prSet>
      <dgm:spPr/>
      <dgm:t>
        <a:bodyPr/>
        <a:lstStyle/>
        <a:p>
          <a:endParaRPr lang="en-CA"/>
        </a:p>
      </dgm:t>
    </dgm:pt>
    <dgm:pt modelId="{E4BFF380-A79B-4ED6-9911-D8587CAF937A}" type="pres">
      <dgm:prSet presAssocID="{B8AFF7D9-BD10-4C3E-9EDB-764E2AC67145}" presName="txNode2" presStyleLbl="revTx" presStyleIdx="1" presStyleCnt="5">
        <dgm:presLayoutVars>
          <dgm:bulletEnabled val="1"/>
        </dgm:presLayoutVars>
      </dgm:prSet>
      <dgm:spPr/>
      <dgm:t>
        <a:bodyPr/>
        <a:lstStyle/>
        <a:p>
          <a:endParaRPr lang="en-CA"/>
        </a:p>
      </dgm:t>
    </dgm:pt>
    <dgm:pt modelId="{57445D77-F5E5-422A-9717-C69D06AC95A9}" type="pres">
      <dgm:prSet presAssocID="{58B9C48E-D28B-4A63-8D43-E8C1734A65A1}" presName="dotNode2" presStyleCnt="0"/>
      <dgm:spPr/>
    </dgm:pt>
    <dgm:pt modelId="{FF0E61C2-177D-42C5-A638-C6C5281DB7E4}" type="pres">
      <dgm:prSet presAssocID="{58B9C48E-D28B-4A63-8D43-E8C1734A65A1}" presName="dotRepeatNode" presStyleLbl="fgShp" presStyleIdx="0" presStyleCnt="3"/>
      <dgm:spPr/>
      <dgm:t>
        <a:bodyPr/>
        <a:lstStyle/>
        <a:p>
          <a:endParaRPr lang="en-CA"/>
        </a:p>
      </dgm:t>
    </dgm:pt>
    <dgm:pt modelId="{EBFABF24-5C35-465D-9B66-CB1BDD1803E6}" type="pres">
      <dgm:prSet presAssocID="{3AD80A7A-A037-4B16-A382-74BE2CCBFE55}" presName="txNode3" presStyleLbl="revTx" presStyleIdx="2" presStyleCnt="5">
        <dgm:presLayoutVars>
          <dgm:bulletEnabled val="1"/>
        </dgm:presLayoutVars>
      </dgm:prSet>
      <dgm:spPr/>
      <dgm:t>
        <a:bodyPr/>
        <a:lstStyle/>
        <a:p>
          <a:endParaRPr lang="en-CA"/>
        </a:p>
      </dgm:t>
    </dgm:pt>
    <dgm:pt modelId="{4F207462-CA33-49FD-84D8-B9643470B105}" type="pres">
      <dgm:prSet presAssocID="{D42AB2CF-C55D-415D-B8A2-687B4DDDDD12}" presName="dotNode3" presStyleCnt="0"/>
      <dgm:spPr/>
    </dgm:pt>
    <dgm:pt modelId="{D43E991E-8C1B-49FB-A1C5-9C0768F43BD1}" type="pres">
      <dgm:prSet presAssocID="{D42AB2CF-C55D-415D-B8A2-687B4DDDDD12}" presName="dotRepeatNode" presStyleLbl="fgShp" presStyleIdx="1" presStyleCnt="3"/>
      <dgm:spPr/>
      <dgm:t>
        <a:bodyPr/>
        <a:lstStyle/>
        <a:p>
          <a:endParaRPr lang="en-CA"/>
        </a:p>
      </dgm:t>
    </dgm:pt>
    <dgm:pt modelId="{D9242600-C4F3-49B7-A1B9-69AEA9686F26}" type="pres">
      <dgm:prSet presAssocID="{97DAC065-D69D-4873-9EF7-598EF5C90DD8}" presName="txNode4" presStyleLbl="revTx" presStyleIdx="3" presStyleCnt="5">
        <dgm:presLayoutVars>
          <dgm:bulletEnabled val="1"/>
        </dgm:presLayoutVars>
      </dgm:prSet>
      <dgm:spPr/>
      <dgm:t>
        <a:bodyPr/>
        <a:lstStyle/>
        <a:p>
          <a:endParaRPr lang="en-CA"/>
        </a:p>
      </dgm:t>
    </dgm:pt>
    <dgm:pt modelId="{7A5B351B-444E-4FDA-9F71-A5B348D4AF14}" type="pres">
      <dgm:prSet presAssocID="{D557D3C5-D7D8-4411-BC84-D607D8341A66}" presName="dotNode4" presStyleCnt="0"/>
      <dgm:spPr/>
    </dgm:pt>
    <dgm:pt modelId="{30B4EE0B-2022-4F5D-A431-EB8B6D1B7B08}" type="pres">
      <dgm:prSet presAssocID="{D557D3C5-D7D8-4411-BC84-D607D8341A66}" presName="dotRepeatNode" presStyleLbl="fgShp" presStyleIdx="2" presStyleCnt="3"/>
      <dgm:spPr/>
      <dgm:t>
        <a:bodyPr/>
        <a:lstStyle/>
        <a:p>
          <a:endParaRPr lang="en-CA"/>
        </a:p>
      </dgm:t>
    </dgm:pt>
    <dgm:pt modelId="{81029493-34DC-445A-AA9E-9ED00B799C8B}" type="pres">
      <dgm:prSet presAssocID="{6098070D-6CE9-4E55-AD66-ABFEC7DE68DA}" presName="txNode5" presStyleLbl="revTx" presStyleIdx="4" presStyleCnt="5">
        <dgm:presLayoutVars>
          <dgm:bulletEnabled val="1"/>
        </dgm:presLayoutVars>
      </dgm:prSet>
      <dgm:spPr/>
      <dgm:t>
        <a:bodyPr/>
        <a:lstStyle/>
        <a:p>
          <a:endParaRPr lang="en-CA"/>
        </a:p>
      </dgm:t>
    </dgm:pt>
  </dgm:ptLst>
  <dgm:cxnLst>
    <dgm:cxn modelId="{1E8AB83F-689A-41C7-9393-055C2D406F0B}" type="presOf" srcId="{3AD80A7A-A037-4B16-A382-74BE2CCBFE55}" destId="{EBFABF24-5C35-465D-9B66-CB1BDD1803E6}" srcOrd="0" destOrd="0" presId="urn:microsoft.com/office/officeart/2009/3/layout/DescendingProcess"/>
    <dgm:cxn modelId="{59213A2D-2E53-479F-BDBB-3886E6AA5365}" srcId="{3A7B9BCF-B629-42A6-B5AE-01AC49718ED4}" destId="{B8AFF7D9-BD10-4C3E-9EDB-764E2AC67145}" srcOrd="1" destOrd="0" parTransId="{ECDA82B7-428C-4A18-906A-8DF0130C1535}" sibTransId="{58B9C48E-D28B-4A63-8D43-E8C1734A65A1}"/>
    <dgm:cxn modelId="{4BFCF36E-2655-4F77-AA18-C0BCC1C9D50E}" type="presOf" srcId="{6098070D-6CE9-4E55-AD66-ABFEC7DE68DA}" destId="{81029493-34DC-445A-AA9E-9ED00B799C8B}" srcOrd="0" destOrd="0" presId="urn:microsoft.com/office/officeart/2009/3/layout/DescendingProcess"/>
    <dgm:cxn modelId="{C4C80658-7D8A-4EDB-9327-517D1CEE7613}" type="presOf" srcId="{D42AB2CF-C55D-415D-B8A2-687B4DDDDD12}" destId="{D43E991E-8C1B-49FB-A1C5-9C0768F43BD1}" srcOrd="0" destOrd="0" presId="urn:microsoft.com/office/officeart/2009/3/layout/DescendingProcess"/>
    <dgm:cxn modelId="{BA67DF78-E030-4E41-9DC3-5580CFFD7A2C}" srcId="{3A7B9BCF-B629-42A6-B5AE-01AC49718ED4}" destId="{C41E3557-7B1A-4E37-B62A-9DDCEEC43EB1}" srcOrd="0" destOrd="0" parTransId="{E164437D-9E21-4199-843C-7CC8D3C98024}" sibTransId="{0B499937-FEC1-4992-86CD-CDAA2EF28DFA}"/>
    <dgm:cxn modelId="{31446BCB-A5C5-4117-B7D6-FCA6CE4A469C}" srcId="{3A7B9BCF-B629-42A6-B5AE-01AC49718ED4}" destId="{3AD80A7A-A037-4B16-A382-74BE2CCBFE55}" srcOrd="2" destOrd="0" parTransId="{4878B716-410D-4C4E-A8F5-8ADC9F9A8EF4}" sibTransId="{D42AB2CF-C55D-415D-B8A2-687B4DDDDD12}"/>
    <dgm:cxn modelId="{2BD55886-90A7-49A0-8B9F-91E65F084CED}" type="presOf" srcId="{58B9C48E-D28B-4A63-8D43-E8C1734A65A1}" destId="{FF0E61C2-177D-42C5-A638-C6C5281DB7E4}" srcOrd="0" destOrd="0" presId="urn:microsoft.com/office/officeart/2009/3/layout/DescendingProcess"/>
    <dgm:cxn modelId="{05E1FF66-8274-43FD-BF71-6F48A37A504C}" srcId="{3A7B9BCF-B629-42A6-B5AE-01AC49718ED4}" destId="{6098070D-6CE9-4E55-AD66-ABFEC7DE68DA}" srcOrd="4" destOrd="0" parTransId="{DB2DE939-B188-4BD2-83C7-6354CEFD96B4}" sibTransId="{D07B5937-CAFC-434F-AF64-8A0FAA459DB7}"/>
    <dgm:cxn modelId="{46F7D9D0-B0AE-4FF9-A426-AC4F76AFE0E1}" type="presOf" srcId="{D557D3C5-D7D8-4411-BC84-D607D8341A66}" destId="{30B4EE0B-2022-4F5D-A431-EB8B6D1B7B08}" srcOrd="0" destOrd="0" presId="urn:microsoft.com/office/officeart/2009/3/layout/DescendingProcess"/>
    <dgm:cxn modelId="{DA1BA538-52C9-4EBB-B32C-451732CCA3FD}" type="presOf" srcId="{97DAC065-D69D-4873-9EF7-598EF5C90DD8}" destId="{D9242600-C4F3-49B7-A1B9-69AEA9686F26}" srcOrd="0" destOrd="0" presId="urn:microsoft.com/office/officeart/2009/3/layout/DescendingProcess"/>
    <dgm:cxn modelId="{5EED7CF2-8682-421E-9CFE-05F50A0A0623}" type="presOf" srcId="{C41E3557-7B1A-4E37-B62A-9DDCEEC43EB1}" destId="{C1F9E507-9776-415F-8E44-E2A27E2097A0}" srcOrd="0" destOrd="0" presId="urn:microsoft.com/office/officeart/2009/3/layout/DescendingProcess"/>
    <dgm:cxn modelId="{F9A6431C-DB84-4C0E-82FD-06664B08E7E1}" type="presOf" srcId="{3A7B9BCF-B629-42A6-B5AE-01AC49718ED4}" destId="{C1E8618E-E4BF-4B4F-BD2B-0A96BD5A02A3}" srcOrd="0" destOrd="0" presId="urn:microsoft.com/office/officeart/2009/3/layout/DescendingProcess"/>
    <dgm:cxn modelId="{D1CDA75C-33D0-42DC-8360-48CFD7DBD560}" srcId="{3A7B9BCF-B629-42A6-B5AE-01AC49718ED4}" destId="{97DAC065-D69D-4873-9EF7-598EF5C90DD8}" srcOrd="3" destOrd="0" parTransId="{3F48FF0D-6024-45EB-9BF4-13994A96C086}" sibTransId="{D557D3C5-D7D8-4411-BC84-D607D8341A66}"/>
    <dgm:cxn modelId="{FA1416FF-07A3-4255-A56B-5AC232F18036}" type="presOf" srcId="{B8AFF7D9-BD10-4C3E-9EDB-764E2AC67145}" destId="{E4BFF380-A79B-4ED6-9911-D8587CAF937A}" srcOrd="0" destOrd="0" presId="urn:microsoft.com/office/officeart/2009/3/layout/DescendingProcess"/>
    <dgm:cxn modelId="{28212F44-5C28-4612-B77E-EC3CE61BC5AF}" type="presParOf" srcId="{C1E8618E-E4BF-4B4F-BD2B-0A96BD5A02A3}" destId="{8BABDB85-8337-4945-93A5-7E77148A9B0C}" srcOrd="0" destOrd="0" presId="urn:microsoft.com/office/officeart/2009/3/layout/DescendingProcess"/>
    <dgm:cxn modelId="{5A385DD8-5C47-4A3D-8A40-7BE366C74B52}" type="presParOf" srcId="{C1E8618E-E4BF-4B4F-BD2B-0A96BD5A02A3}" destId="{C1F9E507-9776-415F-8E44-E2A27E2097A0}" srcOrd="1" destOrd="0" presId="urn:microsoft.com/office/officeart/2009/3/layout/DescendingProcess"/>
    <dgm:cxn modelId="{D7E93E16-EA1C-40C8-BFCF-07CC713A22AC}" type="presParOf" srcId="{C1E8618E-E4BF-4B4F-BD2B-0A96BD5A02A3}" destId="{E4BFF380-A79B-4ED6-9911-D8587CAF937A}" srcOrd="2" destOrd="0" presId="urn:microsoft.com/office/officeart/2009/3/layout/DescendingProcess"/>
    <dgm:cxn modelId="{BA848E32-0252-4867-8E77-A864DE148C23}" type="presParOf" srcId="{C1E8618E-E4BF-4B4F-BD2B-0A96BD5A02A3}" destId="{57445D77-F5E5-422A-9717-C69D06AC95A9}" srcOrd="3" destOrd="0" presId="urn:microsoft.com/office/officeart/2009/3/layout/DescendingProcess"/>
    <dgm:cxn modelId="{98CAEB54-6856-435F-9EEC-83EF1BEAF111}" type="presParOf" srcId="{57445D77-F5E5-422A-9717-C69D06AC95A9}" destId="{FF0E61C2-177D-42C5-A638-C6C5281DB7E4}" srcOrd="0" destOrd="0" presId="urn:microsoft.com/office/officeart/2009/3/layout/DescendingProcess"/>
    <dgm:cxn modelId="{C13CFB7D-B908-454B-99A5-9C67ECED5E0E}" type="presParOf" srcId="{C1E8618E-E4BF-4B4F-BD2B-0A96BD5A02A3}" destId="{EBFABF24-5C35-465D-9B66-CB1BDD1803E6}" srcOrd="4" destOrd="0" presId="urn:microsoft.com/office/officeart/2009/3/layout/DescendingProcess"/>
    <dgm:cxn modelId="{B4552B79-9470-4D9B-9962-02FAF76B63CA}" type="presParOf" srcId="{C1E8618E-E4BF-4B4F-BD2B-0A96BD5A02A3}" destId="{4F207462-CA33-49FD-84D8-B9643470B105}" srcOrd="5" destOrd="0" presId="urn:microsoft.com/office/officeart/2009/3/layout/DescendingProcess"/>
    <dgm:cxn modelId="{268AE270-C8AF-41F3-AA22-04854F53048A}" type="presParOf" srcId="{4F207462-CA33-49FD-84D8-B9643470B105}" destId="{D43E991E-8C1B-49FB-A1C5-9C0768F43BD1}" srcOrd="0" destOrd="0" presId="urn:microsoft.com/office/officeart/2009/3/layout/DescendingProcess"/>
    <dgm:cxn modelId="{4DB1EA54-A14F-44A4-AEB2-6B6BFD9A92DE}" type="presParOf" srcId="{C1E8618E-E4BF-4B4F-BD2B-0A96BD5A02A3}" destId="{D9242600-C4F3-49B7-A1B9-69AEA9686F26}" srcOrd="6" destOrd="0" presId="urn:microsoft.com/office/officeart/2009/3/layout/DescendingProcess"/>
    <dgm:cxn modelId="{242AD568-717C-40D7-AB14-905A2D0A6CF6}" type="presParOf" srcId="{C1E8618E-E4BF-4B4F-BD2B-0A96BD5A02A3}" destId="{7A5B351B-444E-4FDA-9F71-A5B348D4AF14}" srcOrd="7" destOrd="0" presId="urn:microsoft.com/office/officeart/2009/3/layout/DescendingProcess"/>
    <dgm:cxn modelId="{43D16C81-6CEB-47BB-A122-E3B1C362B39B}" type="presParOf" srcId="{7A5B351B-444E-4FDA-9F71-A5B348D4AF14}" destId="{30B4EE0B-2022-4F5D-A431-EB8B6D1B7B08}" srcOrd="0" destOrd="0" presId="urn:microsoft.com/office/officeart/2009/3/layout/DescendingProcess"/>
    <dgm:cxn modelId="{05212D6F-090A-4276-9E01-B50B2F1E67C6}" type="presParOf" srcId="{C1E8618E-E4BF-4B4F-BD2B-0A96BD5A02A3}" destId="{81029493-34DC-445A-AA9E-9ED00B799C8B}" srcOrd="8" destOrd="0" presId="urn:microsoft.com/office/officeart/2009/3/layout/Descending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ABDB85-8337-4945-93A5-7E77148A9B0C}">
      <dsp:nvSpPr>
        <dsp:cNvPr id="0" name=""/>
        <dsp:cNvSpPr/>
      </dsp:nvSpPr>
      <dsp:spPr>
        <a:xfrm rot="4396374">
          <a:off x="1387157" y="955281"/>
          <a:ext cx="4144162" cy="2890036"/>
        </a:xfrm>
        <a:prstGeom prst="swooshArrow">
          <a:avLst>
            <a:gd name="adj1" fmla="val 16310"/>
            <a:gd name="adj2" fmla="val 31370"/>
          </a:avLst>
        </a:prstGeom>
        <a:gradFill rotWithShape="0">
          <a:gsLst>
            <a:gs pos="0">
              <a:schemeClr val="accent1">
                <a:hueOff val="0"/>
                <a:satOff val="0"/>
                <a:lumOff val="0"/>
                <a:alphaOff val="0"/>
                <a:tint val="92000"/>
                <a:satMod val="170000"/>
              </a:schemeClr>
            </a:gs>
            <a:gs pos="15000">
              <a:schemeClr val="accent1">
                <a:hueOff val="0"/>
                <a:satOff val="0"/>
                <a:lumOff val="0"/>
                <a:alphaOff val="0"/>
                <a:tint val="92000"/>
                <a:shade val="99000"/>
                <a:satMod val="170000"/>
              </a:schemeClr>
            </a:gs>
            <a:gs pos="62000">
              <a:schemeClr val="accent1">
                <a:hueOff val="0"/>
                <a:satOff val="0"/>
                <a:lumOff val="0"/>
                <a:alphaOff val="0"/>
                <a:tint val="96000"/>
                <a:shade val="80000"/>
                <a:satMod val="170000"/>
              </a:schemeClr>
            </a:gs>
            <a:gs pos="97000">
              <a:schemeClr val="accent1">
                <a:hueOff val="0"/>
                <a:satOff val="0"/>
                <a:lumOff val="0"/>
                <a:alphaOff val="0"/>
                <a:tint val="98000"/>
                <a:shade val="63000"/>
                <a:satMod val="170000"/>
              </a:schemeClr>
            </a:gs>
            <a:gs pos="100000">
              <a:schemeClr val="accent1">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hueOff val="0"/>
              <a:satOff val="0"/>
              <a:lumOff val="0"/>
              <a:alphaOff val="0"/>
              <a:shade val="80000"/>
            </a:schemeClr>
          </a:contourClr>
        </a:sp3d>
      </dsp:spPr>
      <dsp:style>
        <a:lnRef idx="0">
          <a:scrgbClr r="0" g="0" b="0"/>
        </a:lnRef>
        <a:fillRef idx="3">
          <a:scrgbClr r="0" g="0" b="0"/>
        </a:fillRef>
        <a:effectRef idx="2">
          <a:scrgbClr r="0" g="0" b="0"/>
        </a:effectRef>
        <a:fontRef idx="minor">
          <a:schemeClr val="lt1"/>
        </a:fontRef>
      </dsp:style>
    </dsp:sp>
    <dsp:sp modelId="{FF0E61C2-177D-42C5-A638-C6C5281DB7E4}">
      <dsp:nvSpPr>
        <dsp:cNvPr id="0" name=""/>
        <dsp:cNvSpPr/>
      </dsp:nvSpPr>
      <dsp:spPr>
        <a:xfrm>
          <a:off x="2939573" y="1332646"/>
          <a:ext cx="104653" cy="104653"/>
        </a:xfrm>
        <a:prstGeom prst="ellipse">
          <a:avLst/>
        </a:prstGeom>
        <a:gradFill rotWithShape="0">
          <a:gsLst>
            <a:gs pos="0">
              <a:schemeClr val="accent1">
                <a:tint val="60000"/>
                <a:hueOff val="0"/>
                <a:satOff val="0"/>
                <a:lumOff val="0"/>
                <a:alphaOff val="0"/>
                <a:tint val="92000"/>
                <a:satMod val="170000"/>
              </a:schemeClr>
            </a:gs>
            <a:gs pos="15000">
              <a:schemeClr val="accent1">
                <a:tint val="60000"/>
                <a:hueOff val="0"/>
                <a:satOff val="0"/>
                <a:lumOff val="0"/>
                <a:alphaOff val="0"/>
                <a:tint val="92000"/>
                <a:shade val="99000"/>
                <a:satMod val="170000"/>
              </a:schemeClr>
            </a:gs>
            <a:gs pos="62000">
              <a:schemeClr val="accent1">
                <a:tint val="60000"/>
                <a:hueOff val="0"/>
                <a:satOff val="0"/>
                <a:lumOff val="0"/>
                <a:alphaOff val="0"/>
                <a:tint val="96000"/>
                <a:shade val="80000"/>
                <a:satMod val="170000"/>
              </a:schemeClr>
            </a:gs>
            <a:gs pos="97000">
              <a:schemeClr val="accent1">
                <a:tint val="60000"/>
                <a:hueOff val="0"/>
                <a:satOff val="0"/>
                <a:lumOff val="0"/>
                <a:alphaOff val="0"/>
                <a:tint val="98000"/>
                <a:shade val="63000"/>
                <a:satMod val="170000"/>
              </a:schemeClr>
            </a:gs>
            <a:gs pos="100000">
              <a:schemeClr val="accent1">
                <a:tint val="6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tint val="60000"/>
              <a:hueOff val="0"/>
              <a:satOff val="0"/>
              <a:lumOff val="0"/>
              <a:alphaOff val="0"/>
              <a:shade val="80000"/>
            </a:schemeClr>
          </a:contourClr>
        </a:sp3d>
      </dsp:spPr>
      <dsp:style>
        <a:lnRef idx="0">
          <a:scrgbClr r="0" g="0" b="0"/>
        </a:lnRef>
        <a:fillRef idx="3">
          <a:scrgbClr r="0" g="0" b="0"/>
        </a:fillRef>
        <a:effectRef idx="2">
          <a:scrgbClr r="0" g="0" b="0"/>
        </a:effectRef>
        <a:fontRef idx="minor"/>
      </dsp:style>
    </dsp:sp>
    <dsp:sp modelId="{D43E991E-8C1B-49FB-A1C5-9C0768F43BD1}">
      <dsp:nvSpPr>
        <dsp:cNvPr id="0" name=""/>
        <dsp:cNvSpPr/>
      </dsp:nvSpPr>
      <dsp:spPr>
        <a:xfrm>
          <a:off x="3656159" y="1910638"/>
          <a:ext cx="104653" cy="104653"/>
        </a:xfrm>
        <a:prstGeom prst="ellipse">
          <a:avLst/>
        </a:prstGeom>
        <a:gradFill rotWithShape="0">
          <a:gsLst>
            <a:gs pos="0">
              <a:schemeClr val="accent1">
                <a:tint val="60000"/>
                <a:hueOff val="0"/>
                <a:satOff val="0"/>
                <a:lumOff val="0"/>
                <a:alphaOff val="0"/>
                <a:tint val="92000"/>
                <a:satMod val="170000"/>
              </a:schemeClr>
            </a:gs>
            <a:gs pos="15000">
              <a:schemeClr val="accent1">
                <a:tint val="60000"/>
                <a:hueOff val="0"/>
                <a:satOff val="0"/>
                <a:lumOff val="0"/>
                <a:alphaOff val="0"/>
                <a:tint val="92000"/>
                <a:shade val="99000"/>
                <a:satMod val="170000"/>
              </a:schemeClr>
            </a:gs>
            <a:gs pos="62000">
              <a:schemeClr val="accent1">
                <a:tint val="60000"/>
                <a:hueOff val="0"/>
                <a:satOff val="0"/>
                <a:lumOff val="0"/>
                <a:alphaOff val="0"/>
                <a:tint val="96000"/>
                <a:shade val="80000"/>
                <a:satMod val="170000"/>
              </a:schemeClr>
            </a:gs>
            <a:gs pos="97000">
              <a:schemeClr val="accent1">
                <a:tint val="60000"/>
                <a:hueOff val="0"/>
                <a:satOff val="0"/>
                <a:lumOff val="0"/>
                <a:alphaOff val="0"/>
                <a:tint val="98000"/>
                <a:shade val="63000"/>
                <a:satMod val="170000"/>
              </a:schemeClr>
            </a:gs>
            <a:gs pos="100000">
              <a:schemeClr val="accent1">
                <a:tint val="6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tint val="60000"/>
              <a:hueOff val="0"/>
              <a:satOff val="0"/>
              <a:lumOff val="0"/>
              <a:alphaOff val="0"/>
              <a:shade val="80000"/>
            </a:schemeClr>
          </a:contourClr>
        </a:sp3d>
      </dsp:spPr>
      <dsp:style>
        <a:lnRef idx="0">
          <a:scrgbClr r="0" g="0" b="0"/>
        </a:lnRef>
        <a:fillRef idx="3">
          <a:scrgbClr r="0" g="0" b="0"/>
        </a:fillRef>
        <a:effectRef idx="2">
          <a:scrgbClr r="0" g="0" b="0"/>
        </a:effectRef>
        <a:fontRef idx="minor"/>
      </dsp:style>
    </dsp:sp>
    <dsp:sp modelId="{30B4EE0B-2022-4F5D-A431-EB8B6D1B7B08}">
      <dsp:nvSpPr>
        <dsp:cNvPr id="0" name=""/>
        <dsp:cNvSpPr/>
      </dsp:nvSpPr>
      <dsp:spPr>
        <a:xfrm>
          <a:off x="4193202" y="2586563"/>
          <a:ext cx="104653" cy="104653"/>
        </a:xfrm>
        <a:prstGeom prst="ellipse">
          <a:avLst/>
        </a:prstGeom>
        <a:gradFill rotWithShape="0">
          <a:gsLst>
            <a:gs pos="0">
              <a:schemeClr val="accent1">
                <a:tint val="60000"/>
                <a:hueOff val="0"/>
                <a:satOff val="0"/>
                <a:lumOff val="0"/>
                <a:alphaOff val="0"/>
                <a:tint val="92000"/>
                <a:satMod val="170000"/>
              </a:schemeClr>
            </a:gs>
            <a:gs pos="15000">
              <a:schemeClr val="accent1">
                <a:tint val="60000"/>
                <a:hueOff val="0"/>
                <a:satOff val="0"/>
                <a:lumOff val="0"/>
                <a:alphaOff val="0"/>
                <a:tint val="92000"/>
                <a:shade val="99000"/>
                <a:satMod val="170000"/>
              </a:schemeClr>
            </a:gs>
            <a:gs pos="62000">
              <a:schemeClr val="accent1">
                <a:tint val="60000"/>
                <a:hueOff val="0"/>
                <a:satOff val="0"/>
                <a:lumOff val="0"/>
                <a:alphaOff val="0"/>
                <a:tint val="96000"/>
                <a:shade val="80000"/>
                <a:satMod val="170000"/>
              </a:schemeClr>
            </a:gs>
            <a:gs pos="97000">
              <a:schemeClr val="accent1">
                <a:tint val="60000"/>
                <a:hueOff val="0"/>
                <a:satOff val="0"/>
                <a:lumOff val="0"/>
                <a:alphaOff val="0"/>
                <a:tint val="98000"/>
                <a:shade val="63000"/>
                <a:satMod val="170000"/>
              </a:schemeClr>
            </a:gs>
            <a:gs pos="100000">
              <a:schemeClr val="accent1">
                <a:tint val="60000"/>
                <a:hueOff val="0"/>
                <a:satOff val="0"/>
                <a:lumOff val="0"/>
                <a:alphaOff val="0"/>
                <a:shade val="62000"/>
                <a:satMod val="170000"/>
              </a:schemeClr>
            </a:gs>
          </a:gsLst>
          <a:path path="circle">
            <a:fillToRect l="50000" t="50000" r="50000" b="50000"/>
          </a:path>
        </a:gradFill>
        <a:ln>
          <a:noFill/>
        </a:ln>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accent1">
              <a:tint val="60000"/>
              <a:hueOff val="0"/>
              <a:satOff val="0"/>
              <a:lumOff val="0"/>
              <a:alphaOff val="0"/>
              <a:shade val="80000"/>
            </a:schemeClr>
          </a:contourClr>
        </a:sp3d>
      </dsp:spPr>
      <dsp:style>
        <a:lnRef idx="0">
          <a:scrgbClr r="0" g="0" b="0"/>
        </a:lnRef>
        <a:fillRef idx="3">
          <a:scrgbClr r="0" g="0" b="0"/>
        </a:fillRef>
        <a:effectRef idx="2">
          <a:scrgbClr r="0" g="0" b="0"/>
        </a:effectRef>
        <a:fontRef idx="minor"/>
      </dsp:style>
    </dsp:sp>
    <dsp:sp modelId="{C1F9E507-9776-415F-8E44-E2A27E2097A0}">
      <dsp:nvSpPr>
        <dsp:cNvPr id="0" name=""/>
        <dsp:cNvSpPr/>
      </dsp:nvSpPr>
      <dsp:spPr>
        <a:xfrm>
          <a:off x="1109344" y="0"/>
          <a:ext cx="1953844" cy="768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b" anchorCtr="0">
          <a:noAutofit/>
        </a:bodyPr>
        <a:lstStyle/>
        <a:p>
          <a:pPr lvl="0" algn="ctr" defTabSz="2133600">
            <a:lnSpc>
              <a:spcPct val="90000"/>
            </a:lnSpc>
            <a:spcBef>
              <a:spcPct val="0"/>
            </a:spcBef>
            <a:spcAft>
              <a:spcPct val="35000"/>
            </a:spcAft>
          </a:pPr>
          <a:endParaRPr lang="en-CA" sz="4800" kern="1200"/>
        </a:p>
      </dsp:txBody>
      <dsp:txXfrm>
        <a:off x="1109344" y="0"/>
        <a:ext cx="1953844" cy="768096"/>
      </dsp:txXfrm>
    </dsp:sp>
    <dsp:sp modelId="{E4BFF380-A79B-4ED6-9911-D8587CAF937A}">
      <dsp:nvSpPr>
        <dsp:cNvPr id="0" name=""/>
        <dsp:cNvSpPr/>
      </dsp:nvSpPr>
      <dsp:spPr>
        <a:xfrm>
          <a:off x="3538448" y="1000925"/>
          <a:ext cx="2851556" cy="768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2133600">
            <a:lnSpc>
              <a:spcPct val="90000"/>
            </a:lnSpc>
            <a:spcBef>
              <a:spcPct val="0"/>
            </a:spcBef>
            <a:spcAft>
              <a:spcPct val="35000"/>
            </a:spcAft>
          </a:pPr>
          <a:endParaRPr lang="en-CA" sz="4800" kern="1200"/>
        </a:p>
      </dsp:txBody>
      <dsp:txXfrm>
        <a:off x="3538448" y="1000925"/>
        <a:ext cx="2851556" cy="768096"/>
      </dsp:txXfrm>
    </dsp:sp>
    <dsp:sp modelId="{EBFABF24-5C35-465D-9B66-CB1BDD1803E6}">
      <dsp:nvSpPr>
        <dsp:cNvPr id="0" name=""/>
        <dsp:cNvSpPr/>
      </dsp:nvSpPr>
      <dsp:spPr>
        <a:xfrm>
          <a:off x="1109344" y="1578917"/>
          <a:ext cx="2270683" cy="768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r" defTabSz="2133600">
            <a:lnSpc>
              <a:spcPct val="90000"/>
            </a:lnSpc>
            <a:spcBef>
              <a:spcPct val="0"/>
            </a:spcBef>
            <a:spcAft>
              <a:spcPct val="35000"/>
            </a:spcAft>
          </a:pPr>
          <a:endParaRPr lang="en-CA" sz="4800" kern="1200"/>
        </a:p>
      </dsp:txBody>
      <dsp:txXfrm>
        <a:off x="1109344" y="1578917"/>
        <a:ext cx="2270683" cy="768096"/>
      </dsp:txXfrm>
    </dsp:sp>
    <dsp:sp modelId="{D9242600-C4F3-49B7-A1B9-69AEA9686F26}">
      <dsp:nvSpPr>
        <dsp:cNvPr id="0" name=""/>
        <dsp:cNvSpPr/>
      </dsp:nvSpPr>
      <dsp:spPr>
        <a:xfrm>
          <a:off x="4647387" y="2254841"/>
          <a:ext cx="1742617" cy="768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2133600">
            <a:lnSpc>
              <a:spcPct val="90000"/>
            </a:lnSpc>
            <a:spcBef>
              <a:spcPct val="0"/>
            </a:spcBef>
            <a:spcAft>
              <a:spcPct val="35000"/>
            </a:spcAft>
          </a:pPr>
          <a:endParaRPr lang="en-CA" sz="4800" kern="1200"/>
        </a:p>
      </dsp:txBody>
      <dsp:txXfrm>
        <a:off x="4647387" y="2254841"/>
        <a:ext cx="1742617" cy="768096"/>
      </dsp:txXfrm>
    </dsp:sp>
    <dsp:sp modelId="{81029493-34DC-445A-AA9E-9ED00B799C8B}">
      <dsp:nvSpPr>
        <dsp:cNvPr id="0" name=""/>
        <dsp:cNvSpPr/>
      </dsp:nvSpPr>
      <dsp:spPr>
        <a:xfrm>
          <a:off x="3749675" y="4032504"/>
          <a:ext cx="2640330" cy="7680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ctr" defTabSz="2133600">
            <a:lnSpc>
              <a:spcPct val="90000"/>
            </a:lnSpc>
            <a:spcBef>
              <a:spcPct val="0"/>
            </a:spcBef>
            <a:spcAft>
              <a:spcPct val="35000"/>
            </a:spcAft>
          </a:pPr>
          <a:endParaRPr lang="en-CA" sz="4800" kern="1200"/>
        </a:p>
      </dsp:txBody>
      <dsp:txXfrm>
        <a:off x="3749675" y="4032504"/>
        <a:ext cx="2640330" cy="768096"/>
      </dsp:txXfrm>
    </dsp:sp>
  </dsp:spTree>
</dsp:drawing>
</file>

<file path=ppt/diagrams/layout1.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7E2E5147-74F5-465F-A224-3CA14B0F439D}" type="datetimeFigureOut">
              <a:rPr lang="en-CA" smtClean="0"/>
              <a:t>28/01/2014</a:t>
            </a:fld>
            <a:endParaRPr lang="en-CA"/>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ED31A3D2-3383-4045-AFC3-70F78E859458}" type="slidenum">
              <a:rPr lang="en-CA" smtClean="0"/>
              <a:t>‹#›</a:t>
            </a:fld>
            <a:endParaRPr lang="en-CA"/>
          </a:p>
        </p:txBody>
      </p:sp>
    </p:spTree>
    <p:extLst>
      <p:ext uri="{BB962C8B-B14F-4D97-AF65-F5344CB8AC3E}">
        <p14:creationId xmlns:p14="http://schemas.microsoft.com/office/powerpoint/2010/main" val="1130480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771314"/>
          </a:xfrm>
        </p:spPr>
        <p:txBody>
          <a:bodyPr/>
          <a:lstStyle/>
          <a:p>
            <a:r>
              <a:rPr lang="en-CA" dirty="0" smtClean="0"/>
              <a:t>I was thinking we could banter for an introduction</a:t>
            </a:r>
          </a:p>
          <a:p>
            <a:endParaRPr lang="en-CA" dirty="0" smtClean="0"/>
          </a:p>
          <a:p>
            <a:r>
              <a:rPr lang="en-CA" dirty="0" smtClean="0"/>
              <a:t>SC is the teacher, GH is the student</a:t>
            </a:r>
            <a:endParaRPr lang="en-CA" dirty="0"/>
          </a:p>
          <a:p>
            <a:endParaRPr lang="en-CA" dirty="0" smtClean="0"/>
          </a:p>
          <a:p>
            <a:r>
              <a:rPr lang="en-CA" dirty="0" smtClean="0"/>
              <a:t>SC:  Did you experience any THAT’s Unbelievable or  WHAT? Moments during your research on Canadian Mining?</a:t>
            </a:r>
          </a:p>
          <a:p>
            <a:endParaRPr lang="en-CA" dirty="0" smtClean="0"/>
          </a:p>
          <a:p>
            <a:r>
              <a:rPr lang="en-CA" dirty="0" smtClean="0"/>
              <a:t>GH:  Yes. Did you know in the late 1800s, some mothers and fathers took their children with them to work in the mines, perhaps carrying small rocks onto rock carriers.  It was dark, scary and dangerous in those mines. I’m a students helper in one of our kindergarten classes and they can’t even open a milk carton or tie their shoes.</a:t>
            </a:r>
          </a:p>
          <a:p>
            <a:endParaRPr lang="en-CA" dirty="0"/>
          </a:p>
          <a:p>
            <a:r>
              <a:rPr lang="en-CA" dirty="0" smtClean="0"/>
              <a:t>SC: That’s horrible!</a:t>
            </a:r>
          </a:p>
          <a:p>
            <a:endParaRPr lang="en-CA" dirty="0"/>
          </a:p>
          <a:p>
            <a:r>
              <a:rPr lang="en-CA" dirty="0" smtClean="0"/>
              <a:t>GH: Yeah, that was just insane! How could that have been allowed? Thank goodness laws and child protection measures were started.</a:t>
            </a:r>
          </a:p>
          <a:p>
            <a:endParaRPr lang="en-CA" dirty="0" smtClean="0"/>
          </a:p>
          <a:p>
            <a:endParaRPr lang="en-CA" dirty="0"/>
          </a:p>
          <a:p>
            <a:r>
              <a:rPr lang="en-CA" dirty="0" smtClean="0"/>
              <a:t>THIS student, Alexis had the top project in Simcoe County last year. Her personal connections took her high level of research and writing into a truly interesting space. Her classmates, teachers and judges could see her passion … stereotypically, one might not expect a girl to do a project on Mining.  Allowing students to put their mark, their personality made History come alive … very FAR from boring.</a:t>
            </a:r>
          </a:p>
          <a:p>
            <a:endParaRPr lang="en-CA" dirty="0"/>
          </a:p>
          <a:p>
            <a:endParaRPr lang="en-CA" dirty="0"/>
          </a:p>
        </p:txBody>
      </p:sp>
      <p:sp>
        <p:nvSpPr>
          <p:cNvPr id="4" name="Slide Number Placeholder 3"/>
          <p:cNvSpPr>
            <a:spLocks noGrp="1"/>
          </p:cNvSpPr>
          <p:nvPr>
            <p:ph type="sldNum" sz="quarter" idx="10"/>
          </p:nvPr>
        </p:nvSpPr>
        <p:spPr/>
        <p:txBody>
          <a:bodyPr/>
          <a:lstStyle/>
          <a:p>
            <a:fld id="{ED31A3D2-3383-4045-AFC3-70F78E859458}" type="slidenum">
              <a:rPr lang="en-CA" smtClean="0"/>
              <a:t>1</a:t>
            </a:fld>
            <a:endParaRPr lang="en-CA"/>
          </a:p>
        </p:txBody>
      </p:sp>
    </p:spTree>
    <p:extLst>
      <p:ext uri="{BB962C8B-B14F-4D97-AF65-F5344CB8AC3E}">
        <p14:creationId xmlns:p14="http://schemas.microsoft.com/office/powerpoint/2010/main" val="6673184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Here are the Regions … they have live links to various contacts, info </a:t>
            </a:r>
          </a:p>
          <a:p>
            <a:endParaRPr lang="en-CA" dirty="0"/>
          </a:p>
        </p:txBody>
      </p:sp>
      <p:sp>
        <p:nvSpPr>
          <p:cNvPr id="4" name="Slide Number Placeholder 3"/>
          <p:cNvSpPr>
            <a:spLocks noGrp="1"/>
          </p:cNvSpPr>
          <p:nvPr>
            <p:ph type="sldNum" sz="quarter" idx="10"/>
          </p:nvPr>
        </p:nvSpPr>
        <p:spPr/>
        <p:txBody>
          <a:bodyPr/>
          <a:lstStyle/>
          <a:p>
            <a:fld id="{ED31A3D2-3383-4045-AFC3-70F78E859458}" type="slidenum">
              <a:rPr lang="en-CA" smtClean="0"/>
              <a:t>10</a:t>
            </a:fld>
            <a:endParaRPr lang="en-CA"/>
          </a:p>
        </p:txBody>
      </p:sp>
    </p:spTree>
    <p:extLst>
      <p:ext uri="{BB962C8B-B14F-4D97-AF65-F5344CB8AC3E}">
        <p14:creationId xmlns:p14="http://schemas.microsoft.com/office/powerpoint/2010/main" val="4029778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Really, </a:t>
            </a:r>
          </a:p>
          <a:p>
            <a:r>
              <a:rPr lang="en-CA" dirty="0" smtClean="0"/>
              <a:t>For the slide show part of this, I could have just shown all of the Ontario Heritage Fair slide shows, but I didn’t. You will be better rewarded checking these out fully when you have the time</a:t>
            </a:r>
          </a:p>
          <a:p>
            <a:endParaRPr lang="en-CA" dirty="0"/>
          </a:p>
          <a:p>
            <a:r>
              <a:rPr lang="en-CA" dirty="0" smtClean="0"/>
              <a:t>However, here are a few screen shots to give you an idea … </a:t>
            </a:r>
            <a:endParaRPr lang="en-CA" dirty="0"/>
          </a:p>
        </p:txBody>
      </p:sp>
      <p:sp>
        <p:nvSpPr>
          <p:cNvPr id="4" name="Slide Number Placeholder 3"/>
          <p:cNvSpPr>
            <a:spLocks noGrp="1"/>
          </p:cNvSpPr>
          <p:nvPr>
            <p:ph type="sldNum" sz="quarter" idx="10"/>
          </p:nvPr>
        </p:nvSpPr>
        <p:spPr/>
        <p:txBody>
          <a:bodyPr/>
          <a:lstStyle/>
          <a:p>
            <a:fld id="{ED31A3D2-3383-4045-AFC3-70F78E859458}" type="slidenum">
              <a:rPr lang="en-CA" smtClean="0"/>
              <a:t>11</a:t>
            </a:fld>
            <a:endParaRPr lang="en-CA"/>
          </a:p>
        </p:txBody>
      </p:sp>
    </p:spTree>
    <p:extLst>
      <p:ext uri="{BB962C8B-B14F-4D97-AF65-F5344CB8AC3E}">
        <p14:creationId xmlns:p14="http://schemas.microsoft.com/office/powerpoint/2010/main" val="33026676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 slide show that comprehensively details what you may want to consider when ramping up towards implementation.</a:t>
            </a:r>
            <a:endParaRPr lang="en-CA" dirty="0"/>
          </a:p>
        </p:txBody>
      </p:sp>
      <p:sp>
        <p:nvSpPr>
          <p:cNvPr id="4" name="Slide Number Placeholder 3"/>
          <p:cNvSpPr>
            <a:spLocks noGrp="1"/>
          </p:cNvSpPr>
          <p:nvPr>
            <p:ph type="sldNum" sz="quarter" idx="10"/>
          </p:nvPr>
        </p:nvSpPr>
        <p:spPr/>
        <p:txBody>
          <a:bodyPr/>
          <a:lstStyle/>
          <a:p>
            <a:fld id="{ED31A3D2-3383-4045-AFC3-70F78E859458}" type="slidenum">
              <a:rPr lang="en-CA" smtClean="0"/>
              <a:t>12</a:t>
            </a:fld>
            <a:endParaRPr lang="en-CA"/>
          </a:p>
        </p:txBody>
      </p:sp>
    </p:spTree>
    <p:extLst>
      <p:ext uri="{BB962C8B-B14F-4D97-AF65-F5344CB8AC3E}">
        <p14:creationId xmlns:p14="http://schemas.microsoft.com/office/powerpoint/2010/main" val="3391604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altLang="en-US" dirty="0" smtClean="0"/>
              <a:t>This is another slide show on the OHFA website.</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CC321DA-4184-4EB9-83FA-7F7E8A01D5D9}" type="slidenum">
              <a:rPr lang="en-CA" altLang="en-US" sz="1200" smtClean="0"/>
              <a:pPr eaLnBrk="1" hangingPunct="1"/>
              <a:t>13</a:t>
            </a:fld>
            <a:endParaRPr lang="en-CA" alt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is a NEW slide show</a:t>
            </a:r>
          </a:p>
          <a:p>
            <a:r>
              <a:rPr lang="en-CA" dirty="0" smtClean="0"/>
              <a:t>It does an excellent job of linking Heritage Fair to the new curriculum.</a:t>
            </a:r>
          </a:p>
          <a:p>
            <a:r>
              <a:rPr lang="en-CA" dirty="0" smtClean="0"/>
              <a:t>Further, it is a very good resource for sharing with teachers as they implement the curriculum this year OR plan with their implementation next fall.</a:t>
            </a:r>
          </a:p>
          <a:p>
            <a:endParaRPr lang="en-CA" dirty="0"/>
          </a:p>
          <a:p>
            <a:endParaRPr lang="en-CA" dirty="0"/>
          </a:p>
        </p:txBody>
      </p:sp>
      <p:sp>
        <p:nvSpPr>
          <p:cNvPr id="4" name="Slide Number Placeholder 3"/>
          <p:cNvSpPr>
            <a:spLocks noGrp="1"/>
          </p:cNvSpPr>
          <p:nvPr>
            <p:ph type="sldNum" sz="quarter" idx="10"/>
          </p:nvPr>
        </p:nvSpPr>
        <p:spPr/>
        <p:txBody>
          <a:bodyPr/>
          <a:lstStyle/>
          <a:p>
            <a:fld id="{ED31A3D2-3383-4045-AFC3-70F78E859458}" type="slidenum">
              <a:rPr lang="en-CA" smtClean="0"/>
              <a:t>14</a:t>
            </a:fld>
            <a:endParaRPr lang="en-CA"/>
          </a:p>
        </p:txBody>
      </p:sp>
    </p:spTree>
    <p:extLst>
      <p:ext uri="{BB962C8B-B14F-4D97-AF65-F5344CB8AC3E}">
        <p14:creationId xmlns:p14="http://schemas.microsoft.com/office/powerpoint/2010/main" val="16658976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Inquiry, critical thinking in cross curricular ways beyond SS, H and G.</a:t>
            </a:r>
          </a:p>
          <a:p>
            <a:endParaRPr lang="en-CA" dirty="0"/>
          </a:p>
          <a:p>
            <a:r>
              <a:rPr lang="en-CA" dirty="0" smtClean="0"/>
              <a:t>Interpreting and Analysing … marks and comments in reading, writing</a:t>
            </a:r>
          </a:p>
          <a:p>
            <a:endParaRPr lang="en-CA" dirty="0"/>
          </a:p>
          <a:p>
            <a:r>
              <a:rPr lang="en-CA" dirty="0" smtClean="0"/>
              <a:t>Communication … Oral Language, Media Literacy</a:t>
            </a:r>
            <a:endParaRPr lang="en-CA" dirty="0"/>
          </a:p>
        </p:txBody>
      </p:sp>
      <p:sp>
        <p:nvSpPr>
          <p:cNvPr id="4" name="Slide Number Placeholder 3"/>
          <p:cNvSpPr>
            <a:spLocks noGrp="1"/>
          </p:cNvSpPr>
          <p:nvPr>
            <p:ph type="sldNum" sz="quarter" idx="10"/>
          </p:nvPr>
        </p:nvSpPr>
        <p:spPr/>
        <p:txBody>
          <a:bodyPr/>
          <a:lstStyle/>
          <a:p>
            <a:fld id="{ED31A3D2-3383-4045-AFC3-70F78E859458}" type="slidenum">
              <a:rPr lang="en-CA" smtClean="0"/>
              <a:t>15</a:t>
            </a:fld>
            <a:endParaRPr lang="en-CA"/>
          </a:p>
        </p:txBody>
      </p:sp>
    </p:spTree>
    <p:extLst>
      <p:ext uri="{BB962C8B-B14F-4D97-AF65-F5344CB8AC3E}">
        <p14:creationId xmlns:p14="http://schemas.microsoft.com/office/powerpoint/2010/main" val="2118261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is an introductory slide to Disciplinary Thinking.</a:t>
            </a:r>
          </a:p>
          <a:p>
            <a:r>
              <a:rPr lang="en-CA" dirty="0" smtClean="0"/>
              <a:t>It is followed by detailed slides of each concept.</a:t>
            </a:r>
            <a:endParaRPr lang="en-CA" dirty="0"/>
          </a:p>
        </p:txBody>
      </p:sp>
      <p:sp>
        <p:nvSpPr>
          <p:cNvPr id="4" name="Slide Number Placeholder 3"/>
          <p:cNvSpPr>
            <a:spLocks noGrp="1"/>
          </p:cNvSpPr>
          <p:nvPr>
            <p:ph type="sldNum" sz="quarter" idx="10"/>
          </p:nvPr>
        </p:nvSpPr>
        <p:spPr/>
        <p:txBody>
          <a:bodyPr/>
          <a:lstStyle/>
          <a:p>
            <a:fld id="{ED31A3D2-3383-4045-AFC3-70F78E859458}" type="slidenum">
              <a:rPr lang="en-CA" smtClean="0"/>
              <a:t>16</a:t>
            </a:fld>
            <a:endParaRPr lang="en-CA"/>
          </a:p>
        </p:txBody>
      </p:sp>
    </p:spTree>
    <p:extLst>
      <p:ext uri="{BB962C8B-B14F-4D97-AF65-F5344CB8AC3E}">
        <p14:creationId xmlns:p14="http://schemas.microsoft.com/office/powerpoint/2010/main" val="2281001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6213" y="3549650"/>
            <a:ext cx="46482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D31A3D2-3383-4045-AFC3-70F78E859458}" type="slidenum">
              <a:rPr lang="en-CA" smtClean="0"/>
              <a:t>17</a:t>
            </a:fld>
            <a:endParaRPr lang="en-CA"/>
          </a:p>
        </p:txBody>
      </p:sp>
    </p:spTree>
    <p:extLst>
      <p:ext uri="{BB962C8B-B14F-4D97-AF65-F5344CB8AC3E}">
        <p14:creationId xmlns:p14="http://schemas.microsoft.com/office/powerpoint/2010/main" val="3441054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Greg,   In my first year of HF, I focused on getting at least one teacher and admin on side AND surviving, meeting deadlines and scrambling to find resources for students.</a:t>
            </a:r>
          </a:p>
          <a:p>
            <a:endParaRPr lang="en-CA" dirty="0"/>
          </a:p>
          <a:p>
            <a:r>
              <a:rPr lang="en-CA" dirty="0" smtClean="0"/>
              <a:t>Reflection was critical.  I realized that students had NO idea on how to do an Inquiry beyond searching Google and picking the first three hits.  I realized I had to become WAY better at setting ‘check in points’ and in establishing what the student had to be able to demonstrate.</a:t>
            </a:r>
          </a:p>
          <a:p>
            <a:endParaRPr lang="en-CA" dirty="0"/>
          </a:p>
          <a:p>
            <a:r>
              <a:rPr lang="en-CA" dirty="0" smtClean="0"/>
              <a:t>Show </a:t>
            </a:r>
            <a:r>
              <a:rPr lang="en-CA" dirty="0" err="1" smtClean="0"/>
              <a:t>Karyssa’s</a:t>
            </a:r>
            <a:r>
              <a:rPr lang="en-CA" dirty="0" smtClean="0"/>
              <a:t> Bieber project … I did, honestly, I did check in with her on her critical thinking questions and basic explanation/definition … Here is the result … comment on photos always showing girls, 1,000,000 people with same name, </a:t>
            </a:r>
            <a:r>
              <a:rPr lang="en-CA" dirty="0" err="1" smtClean="0"/>
              <a:t>mis</a:t>
            </a:r>
            <a:r>
              <a:rPr lang="en-CA" dirty="0" smtClean="0"/>
              <a:t>-spelled JB</a:t>
            </a:r>
          </a:p>
          <a:p>
            <a:r>
              <a:rPr lang="en-CA" dirty="0" smtClean="0"/>
              <a:t>Not sure who was more </a:t>
            </a:r>
            <a:r>
              <a:rPr lang="en-CA" dirty="0" err="1" smtClean="0"/>
              <a:t>embarrased</a:t>
            </a:r>
            <a:r>
              <a:rPr lang="en-CA" dirty="0" smtClean="0"/>
              <a:t>, </a:t>
            </a:r>
            <a:r>
              <a:rPr lang="en-CA" dirty="0" err="1" smtClean="0"/>
              <a:t>Karyssa</a:t>
            </a:r>
            <a:r>
              <a:rPr lang="en-CA" dirty="0" smtClean="0"/>
              <a:t> or me … probably her.  I still had 1 student of my small group of 7 kids with a county level award and 3 other kids had good projects …</a:t>
            </a:r>
          </a:p>
          <a:p>
            <a:endParaRPr lang="en-CA" dirty="0" smtClean="0"/>
          </a:p>
          <a:p>
            <a:r>
              <a:rPr lang="en-CA" dirty="0" smtClean="0"/>
              <a:t>To improve, I focused on defining the projects physical requirements, setting multiple check in points with clearly defined expectations of what the students needed to show me, and I set up a website with folders on specific topics for specific students – I wanted kids to spend more time on the critical thinking than on finding info.</a:t>
            </a:r>
          </a:p>
          <a:p>
            <a:r>
              <a:rPr lang="en-CA" dirty="0" smtClean="0"/>
              <a:t>This year I began Google and citing resources lessons, set up online How to Search files and plan to find resources for far fewer students – I am upfront loading how they do this … of course I expect to be a support and will continue to do that.</a:t>
            </a:r>
          </a:p>
          <a:p>
            <a:endParaRPr lang="en-CA" dirty="0"/>
          </a:p>
        </p:txBody>
      </p:sp>
      <p:sp>
        <p:nvSpPr>
          <p:cNvPr id="4" name="Slide Number Placeholder 3"/>
          <p:cNvSpPr>
            <a:spLocks noGrp="1"/>
          </p:cNvSpPr>
          <p:nvPr>
            <p:ph type="sldNum" sz="quarter" idx="10"/>
          </p:nvPr>
        </p:nvSpPr>
        <p:spPr/>
        <p:txBody>
          <a:bodyPr/>
          <a:lstStyle/>
          <a:p>
            <a:fld id="{ED31A3D2-3383-4045-AFC3-70F78E859458}" type="slidenum">
              <a:rPr lang="en-CA" smtClean="0"/>
              <a:t>18</a:t>
            </a:fld>
            <a:endParaRPr lang="en-CA"/>
          </a:p>
        </p:txBody>
      </p:sp>
    </p:spTree>
    <p:extLst>
      <p:ext uri="{BB962C8B-B14F-4D97-AF65-F5344CB8AC3E}">
        <p14:creationId xmlns:p14="http://schemas.microsoft.com/office/powerpoint/2010/main" val="39415682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D31A3D2-3383-4045-AFC3-70F78E859458}" type="slidenum">
              <a:rPr lang="en-CA" smtClean="0"/>
              <a:t>19</a:t>
            </a:fld>
            <a:endParaRPr lang="en-CA"/>
          </a:p>
        </p:txBody>
      </p:sp>
    </p:spTree>
    <p:extLst>
      <p:ext uri="{BB962C8B-B14F-4D97-AF65-F5344CB8AC3E}">
        <p14:creationId xmlns:p14="http://schemas.microsoft.com/office/powerpoint/2010/main" val="3222397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SC …. Something like</a:t>
            </a:r>
          </a:p>
          <a:p>
            <a:endParaRPr lang="en-CA" dirty="0"/>
          </a:p>
          <a:p>
            <a:r>
              <a:rPr lang="en-CA" dirty="0" smtClean="0"/>
              <a:t>Our goals for you are … </a:t>
            </a:r>
            <a:endParaRPr lang="en-CA" dirty="0"/>
          </a:p>
        </p:txBody>
      </p:sp>
      <p:sp>
        <p:nvSpPr>
          <p:cNvPr id="4" name="Slide Number Placeholder 3"/>
          <p:cNvSpPr>
            <a:spLocks noGrp="1"/>
          </p:cNvSpPr>
          <p:nvPr>
            <p:ph type="sldNum" sz="quarter" idx="10"/>
          </p:nvPr>
        </p:nvSpPr>
        <p:spPr/>
        <p:txBody>
          <a:bodyPr/>
          <a:lstStyle/>
          <a:p>
            <a:fld id="{ED31A3D2-3383-4045-AFC3-70F78E859458}" type="slidenum">
              <a:rPr lang="en-CA" smtClean="0"/>
              <a:t>2</a:t>
            </a:fld>
            <a:endParaRPr lang="en-CA"/>
          </a:p>
        </p:txBody>
      </p:sp>
    </p:spTree>
    <p:extLst>
      <p:ext uri="{BB962C8B-B14F-4D97-AF65-F5344CB8AC3E}">
        <p14:creationId xmlns:p14="http://schemas.microsoft.com/office/powerpoint/2010/main" val="143763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Some of the Grade 8 Folders</a:t>
            </a:r>
            <a:endParaRPr lang="en-CA" dirty="0"/>
          </a:p>
        </p:txBody>
      </p:sp>
      <p:sp>
        <p:nvSpPr>
          <p:cNvPr id="4" name="Slide Number Placeholder 3"/>
          <p:cNvSpPr>
            <a:spLocks noGrp="1"/>
          </p:cNvSpPr>
          <p:nvPr>
            <p:ph type="sldNum" sz="quarter" idx="10"/>
          </p:nvPr>
        </p:nvSpPr>
        <p:spPr/>
        <p:txBody>
          <a:bodyPr/>
          <a:lstStyle/>
          <a:p>
            <a:fld id="{ED31A3D2-3383-4045-AFC3-70F78E859458}" type="slidenum">
              <a:rPr lang="en-CA" smtClean="0"/>
              <a:t>20</a:t>
            </a:fld>
            <a:endParaRPr lang="en-CA"/>
          </a:p>
        </p:txBody>
      </p:sp>
    </p:spTree>
    <p:extLst>
      <p:ext uri="{BB962C8B-B14F-4D97-AF65-F5344CB8AC3E}">
        <p14:creationId xmlns:p14="http://schemas.microsoft.com/office/powerpoint/2010/main" val="2645478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Kids lost their notes, my notes a lot in Year # 1</a:t>
            </a:r>
          </a:p>
          <a:p>
            <a:r>
              <a:rPr lang="en-CA" dirty="0" smtClean="0"/>
              <a:t>So in Year #2, I added in website links and notes online </a:t>
            </a:r>
            <a:r>
              <a:rPr lang="en-CA" dirty="0" smtClean="0">
                <a:sym typeface="Wingdings" panose="05000000000000000000" pitchFamily="2" charset="2"/>
              </a:rPr>
              <a:t></a:t>
            </a:r>
            <a:r>
              <a:rPr lang="en-CA" dirty="0" smtClean="0"/>
              <a:t> no more excuses</a:t>
            </a:r>
          </a:p>
          <a:p>
            <a:endParaRPr lang="en-CA" dirty="0"/>
          </a:p>
          <a:p>
            <a:r>
              <a:rPr lang="en-CA" dirty="0" smtClean="0"/>
              <a:t>Yes it was a ridiculous amount of work for me … To cope, I almost completely abandoned many other library jobs such as circulation/shelving to my library helpers and the classroom teachers</a:t>
            </a:r>
          </a:p>
          <a:p>
            <a:endParaRPr lang="en-CA" dirty="0"/>
          </a:p>
          <a:p>
            <a:r>
              <a:rPr lang="en-CA" dirty="0" smtClean="0"/>
              <a:t>KEY was setting up meeting times during classes, during other times of the day which were posted in the hall … kids needs teacher permission and then they came to see me with </a:t>
            </a:r>
            <a:r>
              <a:rPr lang="en-CA" dirty="0" err="1" smtClean="0"/>
              <a:t>Qns</a:t>
            </a:r>
            <a:r>
              <a:rPr lang="en-CA" dirty="0" smtClean="0"/>
              <a:t>, notes, etc.  It was our Conference times.</a:t>
            </a:r>
          </a:p>
          <a:p>
            <a:endParaRPr lang="en-CA" dirty="0"/>
          </a:p>
          <a:p>
            <a:r>
              <a:rPr lang="en-CA" dirty="0" smtClean="0"/>
              <a:t>Students could also email me to my school email address – knowing my turn around time would be about 24 hours.</a:t>
            </a:r>
          </a:p>
          <a:p>
            <a:endParaRPr lang="en-CA" dirty="0"/>
          </a:p>
          <a:p>
            <a:r>
              <a:rPr lang="en-CA" dirty="0" smtClean="0"/>
              <a:t>This was very well liked by students … and teachers.</a:t>
            </a:r>
            <a:endParaRPr lang="en-CA" dirty="0"/>
          </a:p>
        </p:txBody>
      </p:sp>
      <p:sp>
        <p:nvSpPr>
          <p:cNvPr id="4" name="Slide Number Placeholder 3"/>
          <p:cNvSpPr>
            <a:spLocks noGrp="1"/>
          </p:cNvSpPr>
          <p:nvPr>
            <p:ph type="sldNum" sz="quarter" idx="10"/>
          </p:nvPr>
        </p:nvSpPr>
        <p:spPr/>
        <p:txBody>
          <a:bodyPr/>
          <a:lstStyle/>
          <a:p>
            <a:fld id="{ED31A3D2-3383-4045-AFC3-70F78E859458}" type="slidenum">
              <a:rPr lang="en-CA" smtClean="0"/>
              <a:t>21</a:t>
            </a:fld>
            <a:endParaRPr lang="en-CA"/>
          </a:p>
        </p:txBody>
      </p:sp>
    </p:spTree>
    <p:extLst>
      <p:ext uri="{BB962C8B-B14F-4D97-AF65-F5344CB8AC3E}">
        <p14:creationId xmlns:p14="http://schemas.microsoft.com/office/powerpoint/2010/main" val="4671242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D31A3D2-3383-4045-AFC3-70F78E859458}" type="slidenum">
              <a:rPr lang="en-CA" smtClean="0"/>
              <a:t>22</a:t>
            </a:fld>
            <a:endParaRPr lang="en-CA"/>
          </a:p>
        </p:txBody>
      </p:sp>
    </p:spTree>
    <p:extLst>
      <p:ext uri="{BB962C8B-B14F-4D97-AF65-F5344CB8AC3E}">
        <p14:creationId xmlns:p14="http://schemas.microsoft.com/office/powerpoint/2010/main" val="29817516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spcBef>
                <a:spcPct val="0"/>
              </a:spcBef>
              <a:spcAft>
                <a:spcPct val="0"/>
              </a:spcAft>
            </a:pPr>
            <a:r>
              <a:rPr lang="en-CA" altLang="en-US" dirty="0" smtClean="0">
                <a:latin typeface="Verdana" pitchFamily="34" charset="0"/>
                <a:ea typeface="Times New Roman" pitchFamily="18" charset="0"/>
                <a:cs typeface="Arial" pitchFamily="34" charset="0"/>
              </a:rPr>
              <a:t>FACTS   help develop QNs  to provide Explanations and Descriptions</a:t>
            </a:r>
          </a:p>
          <a:p>
            <a:pPr lvl="0" fontAlgn="base">
              <a:spcBef>
                <a:spcPct val="0"/>
              </a:spcBef>
              <a:spcAft>
                <a:spcPct val="0"/>
              </a:spcAft>
            </a:pPr>
            <a:endParaRPr lang="en-CA" altLang="en-US" dirty="0">
              <a:latin typeface="Verdana" pitchFamily="34" charset="0"/>
              <a:ea typeface="Times New Roman" pitchFamily="18" charset="0"/>
              <a:cs typeface="Arial" pitchFamily="34" charset="0"/>
            </a:endParaRPr>
          </a:p>
          <a:p>
            <a:pPr lvl="0" fontAlgn="base">
              <a:spcBef>
                <a:spcPct val="0"/>
              </a:spcBef>
              <a:spcAft>
                <a:spcPct val="0"/>
              </a:spcAft>
            </a:pPr>
            <a:r>
              <a:rPr lang="en-CA" altLang="en-US" dirty="0" smtClean="0">
                <a:latin typeface="Verdana" pitchFamily="34" charset="0"/>
                <a:ea typeface="Times New Roman" pitchFamily="18" charset="0"/>
                <a:cs typeface="Arial" pitchFamily="34" charset="0"/>
              </a:rPr>
              <a:t>PREDICT, SYNTHESIS and APPLICATION  </a:t>
            </a:r>
            <a:r>
              <a:rPr lang="en-CA" altLang="en-US" dirty="0">
                <a:latin typeface="Verdana" pitchFamily="34" charset="0"/>
                <a:ea typeface="Times New Roman" pitchFamily="18" charset="0"/>
                <a:cs typeface="Arial" pitchFamily="34" charset="0"/>
              </a:rPr>
              <a:t>help </a:t>
            </a:r>
            <a:r>
              <a:rPr lang="en-CA" altLang="en-US" dirty="0" smtClean="0">
                <a:latin typeface="Verdana" pitchFamily="34" charset="0"/>
                <a:ea typeface="Times New Roman" pitchFamily="18" charset="0"/>
                <a:cs typeface="Arial" pitchFamily="34" charset="0"/>
              </a:rPr>
              <a:t>develop </a:t>
            </a:r>
            <a:r>
              <a:rPr lang="en-CA" altLang="en-US" dirty="0">
                <a:latin typeface="Verdana" pitchFamily="34" charset="0"/>
                <a:ea typeface="Times New Roman" pitchFamily="18" charset="0"/>
                <a:cs typeface="Arial" pitchFamily="34" charset="0"/>
              </a:rPr>
              <a:t>questions that lead to better discussions. </a:t>
            </a:r>
            <a:endParaRPr lang="en-CA" altLang="en-US" dirty="0" smtClean="0">
              <a:latin typeface="Verdana" pitchFamily="34" charset="0"/>
              <a:ea typeface="Times New Roman" pitchFamily="18" charset="0"/>
              <a:cs typeface="Arial" pitchFamily="34" charset="0"/>
            </a:endParaRPr>
          </a:p>
          <a:p>
            <a:pPr lvl="0" fontAlgn="base">
              <a:spcBef>
                <a:spcPct val="0"/>
              </a:spcBef>
              <a:spcAft>
                <a:spcPct val="0"/>
              </a:spcAft>
            </a:pPr>
            <a:endParaRPr lang="en-CA" altLang="en-US" sz="300" dirty="0">
              <a:latin typeface="Arial" pitchFamily="34" charset="0"/>
              <a:cs typeface="Arial" pitchFamily="34" charset="0"/>
            </a:endParaRPr>
          </a:p>
          <a:p>
            <a:pPr lvl="0" eaLnBrk="0" fontAlgn="base" hangingPunct="0">
              <a:spcBef>
                <a:spcPct val="0"/>
              </a:spcBef>
              <a:spcAft>
                <a:spcPct val="0"/>
              </a:spcAft>
            </a:pPr>
            <a:r>
              <a:rPr lang="en-CA" altLang="en-US" dirty="0" smtClean="0">
                <a:latin typeface="Verdana" pitchFamily="34" charset="0"/>
                <a:ea typeface="Times New Roman" pitchFamily="18" charset="0"/>
                <a:cs typeface="Arial" pitchFamily="34" charset="0"/>
              </a:rPr>
              <a:t>Examples, </a:t>
            </a:r>
          </a:p>
          <a:p>
            <a:pPr lvl="0" eaLnBrk="0" fontAlgn="base" hangingPunct="0">
              <a:spcBef>
                <a:spcPct val="0"/>
              </a:spcBef>
              <a:spcAft>
                <a:spcPct val="0"/>
              </a:spcAft>
            </a:pPr>
            <a:endParaRPr lang="en-CA" altLang="en-US" b="1" dirty="0">
              <a:latin typeface="Verdana" pitchFamily="34" charset="0"/>
              <a:ea typeface="Times New Roman" pitchFamily="18" charset="0"/>
              <a:cs typeface="Arial" pitchFamily="34" charset="0"/>
            </a:endParaRPr>
          </a:p>
          <a:p>
            <a:pPr lvl="0" eaLnBrk="0" fontAlgn="base" hangingPunct="0">
              <a:spcBef>
                <a:spcPct val="0"/>
              </a:spcBef>
              <a:spcAft>
                <a:spcPct val="0"/>
              </a:spcAft>
            </a:pPr>
            <a:r>
              <a:rPr lang="en-CA" altLang="en-US" b="1" dirty="0" smtClean="0">
                <a:latin typeface="Verdana" pitchFamily="34" charset="0"/>
                <a:ea typeface="Times New Roman" pitchFamily="18" charset="0"/>
                <a:cs typeface="Arial" pitchFamily="34" charset="0"/>
              </a:rPr>
              <a:t>How </a:t>
            </a:r>
            <a:r>
              <a:rPr lang="en-CA" altLang="en-US" b="1" dirty="0">
                <a:latin typeface="Verdana" pitchFamily="34" charset="0"/>
                <a:ea typeface="Times New Roman" pitchFamily="18" charset="0"/>
                <a:cs typeface="Arial" pitchFamily="34" charset="0"/>
              </a:rPr>
              <a:t>would</a:t>
            </a:r>
            <a:r>
              <a:rPr lang="en-CA" altLang="en-US" dirty="0">
                <a:latin typeface="Verdana" pitchFamily="34" charset="0"/>
                <a:ea typeface="Times New Roman" pitchFamily="18" charset="0"/>
                <a:cs typeface="Arial" pitchFamily="34" charset="0"/>
              </a:rPr>
              <a:t> Canada be different now, if Louis Riel had been treated as a respected leader and if he hadn’t been executed?</a:t>
            </a:r>
            <a:endParaRPr lang="en-CA" altLang="en-US" sz="300" dirty="0">
              <a:latin typeface="Arial" pitchFamily="34" charset="0"/>
              <a:cs typeface="Arial" pitchFamily="34" charset="0"/>
            </a:endParaRPr>
          </a:p>
          <a:p>
            <a:endParaRPr lang="en-CA" dirty="0" smtClean="0"/>
          </a:p>
          <a:p>
            <a:r>
              <a:rPr lang="en-CA" dirty="0" smtClean="0"/>
              <a:t>WHY MIGHT the treatment of interred Japanese Canadians during World War 2, lead to better decision making regarding treatment of Canadians from countries Canada is having difficult times with, e.g., </a:t>
            </a:r>
            <a:r>
              <a:rPr lang="en-CA" dirty="0" err="1" smtClean="0"/>
              <a:t>Afganistan</a:t>
            </a:r>
            <a:r>
              <a:rPr lang="en-CA" dirty="0" smtClean="0"/>
              <a:t> …</a:t>
            </a:r>
          </a:p>
          <a:p>
            <a:endParaRPr lang="en-CA" dirty="0"/>
          </a:p>
          <a:p>
            <a:r>
              <a:rPr lang="en-CA" dirty="0" smtClean="0"/>
              <a:t>WHO WOULD decide how endangered species like Polar Bears be looked after?</a:t>
            </a:r>
            <a:endParaRPr lang="en-CA" dirty="0"/>
          </a:p>
        </p:txBody>
      </p:sp>
      <p:sp>
        <p:nvSpPr>
          <p:cNvPr id="4" name="Slide Number Placeholder 3"/>
          <p:cNvSpPr>
            <a:spLocks noGrp="1"/>
          </p:cNvSpPr>
          <p:nvPr>
            <p:ph type="sldNum" sz="quarter" idx="10"/>
          </p:nvPr>
        </p:nvSpPr>
        <p:spPr/>
        <p:txBody>
          <a:bodyPr/>
          <a:lstStyle/>
          <a:p>
            <a:fld id="{ED31A3D2-3383-4045-AFC3-70F78E859458}" type="slidenum">
              <a:rPr lang="en-CA" smtClean="0"/>
              <a:t>23</a:t>
            </a:fld>
            <a:endParaRPr lang="en-CA"/>
          </a:p>
        </p:txBody>
      </p:sp>
    </p:spTree>
    <p:extLst>
      <p:ext uri="{BB962C8B-B14F-4D97-AF65-F5344CB8AC3E}">
        <p14:creationId xmlns:p14="http://schemas.microsoft.com/office/powerpoint/2010/main" val="32762946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RAN means ….  Reading and Analysing Non-fiction</a:t>
            </a:r>
          </a:p>
          <a:p>
            <a:endParaRPr lang="en-CA" dirty="0"/>
          </a:p>
          <a:p>
            <a:r>
              <a:rPr lang="en-CA" dirty="0" smtClean="0"/>
              <a:t>Tony Stead’s book was written for K-Grade 5 … if this hasn’t been used in your primary grades and you want to incorporate this into Heritage Fair inquiry work, you should introduce this in the Fall term so students already know how to use it.</a:t>
            </a:r>
          </a:p>
          <a:p>
            <a:endParaRPr lang="en-CA" dirty="0" smtClean="0"/>
          </a:p>
          <a:p>
            <a:r>
              <a:rPr lang="en-CA" dirty="0" smtClean="0"/>
              <a:t>It’s like a KWL chart, </a:t>
            </a:r>
          </a:p>
          <a:p>
            <a:endParaRPr lang="en-CA" dirty="0"/>
          </a:p>
          <a:p>
            <a:r>
              <a:rPr lang="en-CA" dirty="0"/>
              <a:t>The K stands for what you already </a:t>
            </a:r>
            <a:r>
              <a:rPr lang="en-CA" dirty="0" smtClean="0"/>
              <a:t>Know</a:t>
            </a:r>
            <a:r>
              <a:rPr lang="en-CA" dirty="0"/>
              <a:t>.</a:t>
            </a:r>
          </a:p>
          <a:p>
            <a:r>
              <a:rPr lang="en-CA" dirty="0"/>
              <a:t>The W stands for what you </a:t>
            </a:r>
            <a:r>
              <a:rPr lang="en-CA" dirty="0" smtClean="0"/>
              <a:t>Want </a:t>
            </a:r>
            <a:r>
              <a:rPr lang="en-CA" dirty="0"/>
              <a:t>to know.</a:t>
            </a:r>
          </a:p>
          <a:p>
            <a:r>
              <a:rPr lang="en-CA" dirty="0"/>
              <a:t>The L stands for what you’ve </a:t>
            </a:r>
            <a:r>
              <a:rPr lang="en-CA" dirty="0" smtClean="0"/>
              <a:t>Learned</a:t>
            </a:r>
            <a:r>
              <a:rPr lang="en-CA" dirty="0"/>
              <a:t>.</a:t>
            </a:r>
          </a:p>
          <a:p>
            <a:endParaRPr lang="en-CA" dirty="0"/>
          </a:p>
          <a:p>
            <a:r>
              <a:rPr lang="en-CA" dirty="0" smtClean="0"/>
              <a:t>I prefer the RAN, because students may think they KNOW something to be TRUE and it is not.  A Whole class KWL is only good when the misconceptions are addressed.  For example, many years ago with a grade 1 class, kids thought dinosaurs lived on land, water and air.  The true definition only includes animals that lived on land. I had to clear that up.  FYI, the air and water dwellers many of us think of as dinosaurs are really classified as flying and swimming reptiles/fish/birds etc.</a:t>
            </a:r>
            <a:endParaRPr lang="en-CA" dirty="0"/>
          </a:p>
        </p:txBody>
      </p:sp>
      <p:sp>
        <p:nvSpPr>
          <p:cNvPr id="4" name="Slide Number Placeholder 3"/>
          <p:cNvSpPr>
            <a:spLocks noGrp="1"/>
          </p:cNvSpPr>
          <p:nvPr>
            <p:ph type="sldNum" sz="quarter" idx="10"/>
          </p:nvPr>
        </p:nvSpPr>
        <p:spPr/>
        <p:txBody>
          <a:bodyPr/>
          <a:lstStyle/>
          <a:p>
            <a:fld id="{ED31A3D2-3383-4045-AFC3-70F78E859458}" type="slidenum">
              <a:rPr lang="en-CA" smtClean="0"/>
              <a:t>24</a:t>
            </a:fld>
            <a:endParaRPr lang="en-CA"/>
          </a:p>
        </p:txBody>
      </p:sp>
    </p:spTree>
    <p:extLst>
      <p:ext uri="{BB962C8B-B14F-4D97-AF65-F5344CB8AC3E}">
        <p14:creationId xmlns:p14="http://schemas.microsoft.com/office/powerpoint/2010/main" val="2672935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highest two levels of thinking …</a:t>
            </a:r>
          </a:p>
          <a:p>
            <a:endParaRPr lang="en-CA" dirty="0"/>
          </a:p>
          <a:p>
            <a:r>
              <a:rPr lang="en-CA" dirty="0" smtClean="0"/>
              <a:t>Creating and Evaluating</a:t>
            </a:r>
          </a:p>
          <a:p>
            <a:endParaRPr lang="en-CA" dirty="0"/>
          </a:p>
          <a:p>
            <a:r>
              <a:rPr lang="en-CA" b="1" dirty="0" smtClean="0"/>
              <a:t>Creating</a:t>
            </a:r>
            <a:r>
              <a:rPr lang="en-CA" dirty="0" smtClean="0"/>
              <a:t> can be generating new ideas, designing, constructing</a:t>
            </a:r>
          </a:p>
          <a:p>
            <a:endParaRPr lang="en-CA" dirty="0"/>
          </a:p>
          <a:p>
            <a:r>
              <a:rPr lang="en-CA" dirty="0" smtClean="0"/>
              <a:t>Evaluating can be comparing and contrasting, critiquing and/or justifying a decision or a course of action that was already undertaken (e.g., MacDonald sets a Head Tax on Chinese immigrants) or one that the student suggests (e.g., Invest in Chinese/English language centres to help Chinese immigrants enjoy and contribute to Canadian society)</a:t>
            </a:r>
            <a:endParaRPr lang="en-CA" dirty="0"/>
          </a:p>
        </p:txBody>
      </p:sp>
      <p:sp>
        <p:nvSpPr>
          <p:cNvPr id="4" name="Slide Number Placeholder 3"/>
          <p:cNvSpPr>
            <a:spLocks noGrp="1"/>
          </p:cNvSpPr>
          <p:nvPr>
            <p:ph type="sldNum" sz="quarter" idx="10"/>
          </p:nvPr>
        </p:nvSpPr>
        <p:spPr/>
        <p:txBody>
          <a:bodyPr/>
          <a:lstStyle/>
          <a:p>
            <a:fld id="{ED31A3D2-3383-4045-AFC3-70F78E859458}" type="slidenum">
              <a:rPr lang="en-CA" smtClean="0"/>
              <a:t>25</a:t>
            </a:fld>
            <a:endParaRPr lang="en-CA"/>
          </a:p>
        </p:txBody>
      </p:sp>
    </p:spTree>
    <p:extLst>
      <p:ext uri="{BB962C8B-B14F-4D97-AF65-F5344CB8AC3E}">
        <p14:creationId xmlns:p14="http://schemas.microsoft.com/office/powerpoint/2010/main" val="32509115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Shaughna</a:t>
            </a:r>
            <a:r>
              <a:rPr lang="en-CA" dirty="0" smtClean="0"/>
              <a:t>, talk about anything not talked about so far</a:t>
            </a:r>
          </a:p>
          <a:p>
            <a:endParaRPr lang="en-CA" dirty="0"/>
          </a:p>
          <a:p>
            <a:r>
              <a:rPr lang="en-CA" dirty="0" smtClean="0"/>
              <a:t>The next slides are screen shots of Ontario Archives …</a:t>
            </a:r>
            <a:endParaRPr lang="en-CA" dirty="0"/>
          </a:p>
        </p:txBody>
      </p:sp>
      <p:sp>
        <p:nvSpPr>
          <p:cNvPr id="4" name="Slide Number Placeholder 3"/>
          <p:cNvSpPr>
            <a:spLocks noGrp="1"/>
          </p:cNvSpPr>
          <p:nvPr>
            <p:ph type="sldNum" sz="quarter" idx="10"/>
          </p:nvPr>
        </p:nvSpPr>
        <p:spPr/>
        <p:txBody>
          <a:bodyPr/>
          <a:lstStyle/>
          <a:p>
            <a:fld id="{ED31A3D2-3383-4045-AFC3-70F78E859458}" type="slidenum">
              <a:rPr lang="en-CA" smtClean="0"/>
              <a:t>26</a:t>
            </a:fld>
            <a:endParaRPr lang="en-CA"/>
          </a:p>
        </p:txBody>
      </p:sp>
    </p:spTree>
    <p:extLst>
      <p:ext uri="{BB962C8B-B14F-4D97-AF65-F5344CB8AC3E}">
        <p14:creationId xmlns:p14="http://schemas.microsoft.com/office/powerpoint/2010/main" val="3124362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Shaughna</a:t>
            </a:r>
            <a:endParaRPr lang="en-CA" dirty="0" smtClean="0"/>
          </a:p>
          <a:p>
            <a:endParaRPr lang="en-CA" dirty="0"/>
          </a:p>
          <a:p>
            <a:r>
              <a:rPr lang="en-CA" dirty="0" smtClean="0"/>
              <a:t>Lesson plans and online resources are available at Ontario Archives</a:t>
            </a:r>
          </a:p>
          <a:p>
            <a:r>
              <a:rPr lang="en-CA" dirty="0" smtClean="0"/>
              <a:t>MANY of the online resources are PRIMARY resources.  More on that in a bit</a:t>
            </a:r>
          </a:p>
          <a:p>
            <a:endParaRPr lang="en-CA" dirty="0"/>
          </a:p>
        </p:txBody>
      </p:sp>
      <p:sp>
        <p:nvSpPr>
          <p:cNvPr id="4" name="Slide Number Placeholder 3"/>
          <p:cNvSpPr>
            <a:spLocks noGrp="1"/>
          </p:cNvSpPr>
          <p:nvPr>
            <p:ph type="sldNum" sz="quarter" idx="10"/>
          </p:nvPr>
        </p:nvSpPr>
        <p:spPr/>
        <p:txBody>
          <a:bodyPr/>
          <a:lstStyle/>
          <a:p>
            <a:fld id="{ED31A3D2-3383-4045-AFC3-70F78E859458}" type="slidenum">
              <a:rPr lang="en-CA" smtClean="0"/>
              <a:t>27</a:t>
            </a:fld>
            <a:endParaRPr lang="en-CA"/>
          </a:p>
        </p:txBody>
      </p:sp>
    </p:spTree>
    <p:extLst>
      <p:ext uri="{BB962C8B-B14F-4D97-AF65-F5344CB8AC3E}">
        <p14:creationId xmlns:p14="http://schemas.microsoft.com/office/powerpoint/2010/main" val="40886284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Some of the lesson plans available … perhaps a good place to start this February is</a:t>
            </a:r>
          </a:p>
          <a:p>
            <a:r>
              <a:rPr lang="en-CA" dirty="0" smtClean="0"/>
              <a:t>In the theme of Black Canadian History … supplemented by picture books, local historians …</a:t>
            </a:r>
          </a:p>
          <a:p>
            <a:endParaRPr lang="en-CA" dirty="0"/>
          </a:p>
          <a:p>
            <a:r>
              <a:rPr lang="en-CA" dirty="0" smtClean="0"/>
              <a:t>Note the Grade 7 and 8 lessons tie into the new Social Studies, History and Geography curriculum.</a:t>
            </a:r>
            <a:endParaRPr lang="en-CA" dirty="0"/>
          </a:p>
        </p:txBody>
      </p:sp>
      <p:sp>
        <p:nvSpPr>
          <p:cNvPr id="4" name="Slide Number Placeholder 3"/>
          <p:cNvSpPr>
            <a:spLocks noGrp="1"/>
          </p:cNvSpPr>
          <p:nvPr>
            <p:ph type="sldNum" sz="quarter" idx="10"/>
          </p:nvPr>
        </p:nvSpPr>
        <p:spPr/>
        <p:txBody>
          <a:bodyPr/>
          <a:lstStyle/>
          <a:p>
            <a:fld id="{ED31A3D2-3383-4045-AFC3-70F78E859458}" type="slidenum">
              <a:rPr lang="en-CA" smtClean="0"/>
              <a:t>28</a:t>
            </a:fld>
            <a:endParaRPr lang="en-CA"/>
          </a:p>
        </p:txBody>
      </p:sp>
    </p:spTree>
    <p:extLst>
      <p:ext uri="{BB962C8B-B14F-4D97-AF65-F5344CB8AC3E}">
        <p14:creationId xmlns:p14="http://schemas.microsoft.com/office/powerpoint/2010/main" val="31027849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is one example from the Ontario Archives lesson plans.</a:t>
            </a:r>
          </a:p>
          <a:p>
            <a:r>
              <a:rPr lang="en-CA" dirty="0" smtClean="0"/>
              <a:t>This is on the James Bay Treaty, a 22 page resource.</a:t>
            </a:r>
          </a:p>
          <a:p>
            <a:r>
              <a:rPr lang="en-CA" dirty="0" smtClean="0"/>
              <a:t>It begins with detailing what a Primary and Secondary sources are … AND</a:t>
            </a:r>
          </a:p>
          <a:p>
            <a:r>
              <a:rPr lang="en-CA" dirty="0" smtClean="0"/>
              <a:t>Helps guides students to understanding WHY Primary sources are SO VALUABLE and IMPORTANT.</a:t>
            </a:r>
          </a:p>
          <a:p>
            <a:endParaRPr lang="en-CA" dirty="0"/>
          </a:p>
          <a:p>
            <a:r>
              <a:rPr lang="en-CA" dirty="0" smtClean="0"/>
              <a:t>Note the full page goes into many more primary and secondary sources</a:t>
            </a:r>
          </a:p>
          <a:p>
            <a:r>
              <a:rPr lang="en-CA" dirty="0" smtClean="0"/>
              <a:t>e.g., Primary sources also include</a:t>
            </a:r>
          </a:p>
          <a:p>
            <a:r>
              <a:rPr lang="en-CA" dirty="0"/>
              <a:t>Diaries</a:t>
            </a:r>
          </a:p>
          <a:p>
            <a:r>
              <a:rPr lang="en-CA" dirty="0"/>
              <a:t>Photographs</a:t>
            </a:r>
          </a:p>
          <a:p>
            <a:r>
              <a:rPr lang="en-CA" dirty="0"/>
              <a:t>Paintings and other art work</a:t>
            </a:r>
          </a:p>
          <a:p>
            <a:r>
              <a:rPr lang="en-CA" dirty="0"/>
              <a:t>Graphs</a:t>
            </a:r>
          </a:p>
          <a:p>
            <a:r>
              <a:rPr lang="en-CA" dirty="0"/>
              <a:t>Maps</a:t>
            </a:r>
          </a:p>
        </p:txBody>
      </p:sp>
      <p:sp>
        <p:nvSpPr>
          <p:cNvPr id="4" name="Slide Number Placeholder 3"/>
          <p:cNvSpPr>
            <a:spLocks noGrp="1"/>
          </p:cNvSpPr>
          <p:nvPr>
            <p:ph type="sldNum" sz="quarter" idx="10"/>
          </p:nvPr>
        </p:nvSpPr>
        <p:spPr/>
        <p:txBody>
          <a:bodyPr/>
          <a:lstStyle/>
          <a:p>
            <a:fld id="{ED31A3D2-3383-4045-AFC3-70F78E859458}" type="slidenum">
              <a:rPr lang="en-CA" smtClean="0"/>
              <a:t>29</a:t>
            </a:fld>
            <a:endParaRPr lang="en-CA"/>
          </a:p>
        </p:txBody>
      </p:sp>
    </p:spTree>
    <p:extLst>
      <p:ext uri="{BB962C8B-B14F-4D97-AF65-F5344CB8AC3E}">
        <p14:creationId xmlns:p14="http://schemas.microsoft.com/office/powerpoint/2010/main" val="265681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noFill/>
        </p:spPr>
        <p:txBody>
          <a:bodyPr/>
          <a:lstStyle/>
          <a:p>
            <a:r>
              <a:rPr lang="en-CA" dirty="0" smtClean="0"/>
              <a:t>Greg tells why Heritage Fair matters to the teacher point of view  …</a:t>
            </a:r>
          </a:p>
          <a:p>
            <a:endParaRPr lang="en-CA" dirty="0" smtClean="0"/>
          </a:p>
          <a:p>
            <a:r>
              <a:rPr lang="en-CA" dirty="0" smtClean="0"/>
              <a:t>I have become a better teacher because I have helped students make connections and become better researchers. I have helped my teaching colleagues become better teachers and without a doubt they have made me better too.</a:t>
            </a:r>
            <a:endParaRPr lang="en-CA" dirty="0"/>
          </a:p>
          <a:p>
            <a:r>
              <a:rPr lang="en-CA" dirty="0" smtClean="0"/>
              <a:t>I have kids at my school that look forward to taking part in research, inquiry, building projects, presenting each year.</a:t>
            </a:r>
          </a:p>
          <a:p>
            <a:r>
              <a:rPr lang="en-CA" dirty="0" smtClean="0"/>
              <a:t>I have teaching colleagues that say this is brilliant and essential.</a:t>
            </a:r>
          </a:p>
          <a:p>
            <a:r>
              <a:rPr lang="en-CA" dirty="0" smtClean="0"/>
              <a:t>I have a wonderful local museum colleague who helps anybody out with implementing and taking part at the school and county level … </a:t>
            </a:r>
            <a:r>
              <a:rPr lang="en-CA" dirty="0" err="1" smtClean="0"/>
              <a:t>Shaughna</a:t>
            </a:r>
            <a:r>
              <a:rPr lang="en-CA" dirty="0" smtClean="0"/>
              <a:t> Crew</a:t>
            </a:r>
          </a:p>
          <a:p>
            <a:endParaRPr lang="en-CA" dirty="0"/>
          </a:p>
          <a:p>
            <a:r>
              <a:rPr lang="en-CA" dirty="0" err="1" smtClean="0"/>
              <a:t>Shaughna</a:t>
            </a:r>
            <a:r>
              <a:rPr lang="en-CA" dirty="0" smtClean="0"/>
              <a:t> tells why Heritage Fair matters to her from her point of view</a:t>
            </a:r>
            <a:endParaRPr lang="en-CA" dirty="0"/>
          </a:p>
        </p:txBody>
      </p:sp>
      <p:sp>
        <p:nvSpPr>
          <p:cNvPr id="4" name="Slide Number Placeholder 3"/>
          <p:cNvSpPr>
            <a:spLocks noGrp="1"/>
          </p:cNvSpPr>
          <p:nvPr>
            <p:ph type="sldNum" sz="quarter" idx="10"/>
          </p:nvPr>
        </p:nvSpPr>
        <p:spPr/>
        <p:txBody>
          <a:bodyPr/>
          <a:lstStyle/>
          <a:p>
            <a:fld id="{ED31A3D2-3383-4045-AFC3-70F78E859458}" type="slidenum">
              <a:rPr lang="en-CA" smtClean="0"/>
              <a:t>3</a:t>
            </a:fld>
            <a:endParaRPr lang="en-CA"/>
          </a:p>
        </p:txBody>
      </p:sp>
    </p:spTree>
    <p:extLst>
      <p:ext uri="{BB962C8B-B14F-4D97-AF65-F5344CB8AC3E}">
        <p14:creationId xmlns:p14="http://schemas.microsoft.com/office/powerpoint/2010/main" val="33830324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D31A3D2-3383-4045-AFC3-70F78E859458}" type="slidenum">
              <a:rPr lang="en-CA" smtClean="0"/>
              <a:t>30</a:t>
            </a:fld>
            <a:endParaRPr lang="en-CA"/>
          </a:p>
        </p:txBody>
      </p:sp>
    </p:spTree>
    <p:extLst>
      <p:ext uri="{BB962C8B-B14F-4D97-AF65-F5344CB8AC3E}">
        <p14:creationId xmlns:p14="http://schemas.microsoft.com/office/powerpoint/2010/main" val="4214657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Shaughna</a:t>
            </a:r>
            <a:r>
              <a:rPr lang="en-CA" dirty="0" smtClean="0"/>
              <a:t> introduces first clip</a:t>
            </a:r>
          </a:p>
          <a:p>
            <a:r>
              <a:rPr lang="en-CA" dirty="0" smtClean="0"/>
              <a:t>Show Heritage Fair clip and stop just when </a:t>
            </a:r>
            <a:r>
              <a:rPr lang="en-CA" dirty="0" err="1" smtClean="0"/>
              <a:t>Axworthy</a:t>
            </a:r>
            <a:r>
              <a:rPr lang="en-CA" dirty="0" smtClean="0"/>
              <a:t> starts to talk at 2:10</a:t>
            </a:r>
          </a:p>
          <a:p>
            <a:endParaRPr lang="en-CA" dirty="0"/>
          </a:p>
          <a:p>
            <a:endParaRPr lang="en-CA" dirty="0" smtClean="0"/>
          </a:p>
          <a:p>
            <a:r>
              <a:rPr lang="en-CA" dirty="0" smtClean="0"/>
              <a:t>Greg introduces Mason clip … All the student and adult clips from here in are first takes, no edits. The students, teachers and superintendent were asked to take part with only the briefest heads up, and that was, I’m going to ask you a few </a:t>
            </a:r>
            <a:r>
              <a:rPr lang="en-CA" dirty="0" err="1" smtClean="0"/>
              <a:t>Qns</a:t>
            </a:r>
            <a:r>
              <a:rPr lang="en-CA" dirty="0" smtClean="0"/>
              <a:t> about your Heritage Fair experiences.</a:t>
            </a:r>
          </a:p>
          <a:p>
            <a:endParaRPr lang="en-CA" dirty="0"/>
          </a:p>
          <a:p>
            <a:r>
              <a:rPr lang="en-CA" dirty="0" smtClean="0"/>
              <a:t>Mason is in Grade 7 and will be talking about his work in Grades 5 and 6.</a:t>
            </a:r>
          </a:p>
          <a:p>
            <a:endParaRPr lang="en-CA" dirty="0"/>
          </a:p>
          <a:p>
            <a:r>
              <a:rPr lang="en-CA" dirty="0" smtClean="0"/>
              <a:t>Without any pre-prompt, Mason talks about this year … back in September</a:t>
            </a:r>
          </a:p>
          <a:p>
            <a:endParaRPr lang="en-CA" dirty="0" smtClean="0"/>
          </a:p>
          <a:p>
            <a:endParaRPr lang="en-CA" dirty="0"/>
          </a:p>
          <a:p>
            <a:r>
              <a:rPr lang="en-CA" dirty="0" smtClean="0"/>
              <a:t>These clips show engaged students enjoying Canadian Heritage.  </a:t>
            </a:r>
          </a:p>
          <a:p>
            <a:r>
              <a:rPr lang="en-CA" dirty="0" smtClean="0"/>
              <a:t>They show the potential of students who have choice, support to engage in real historical work … thinking like Historians.</a:t>
            </a:r>
            <a:endParaRPr lang="en-CA" dirty="0"/>
          </a:p>
        </p:txBody>
      </p:sp>
      <p:sp>
        <p:nvSpPr>
          <p:cNvPr id="4" name="Slide Number Placeholder 3"/>
          <p:cNvSpPr>
            <a:spLocks noGrp="1"/>
          </p:cNvSpPr>
          <p:nvPr>
            <p:ph type="sldNum" sz="quarter" idx="10"/>
          </p:nvPr>
        </p:nvSpPr>
        <p:spPr/>
        <p:txBody>
          <a:bodyPr/>
          <a:lstStyle/>
          <a:p>
            <a:fld id="{ED31A3D2-3383-4045-AFC3-70F78E859458}" type="slidenum">
              <a:rPr lang="en-CA" smtClean="0"/>
              <a:t>4</a:t>
            </a:fld>
            <a:endParaRPr lang="en-CA"/>
          </a:p>
        </p:txBody>
      </p:sp>
    </p:spTree>
    <p:extLst>
      <p:ext uri="{BB962C8B-B14F-4D97-AF65-F5344CB8AC3E}">
        <p14:creationId xmlns:p14="http://schemas.microsoft.com/office/powerpoint/2010/main" val="3481091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Shaughna</a:t>
            </a:r>
            <a:r>
              <a:rPr lang="en-CA" dirty="0" smtClean="0"/>
              <a:t>   tells why the Project Board matters, that is Museum space, tech support issues, electrical issues ….    #1 </a:t>
            </a:r>
          </a:p>
          <a:p>
            <a:endParaRPr lang="en-CA" dirty="0"/>
          </a:p>
          <a:p>
            <a:r>
              <a:rPr lang="en-CA" dirty="0" smtClean="0"/>
              <a:t>Greg tells how a specific board is set up … # 2 – 5</a:t>
            </a:r>
          </a:p>
          <a:p>
            <a:r>
              <a:rPr lang="en-CA" dirty="0" err="1" smtClean="0"/>
              <a:t>Karyssa’s</a:t>
            </a:r>
            <a:r>
              <a:rPr lang="en-CA" dirty="0" smtClean="0"/>
              <a:t> board</a:t>
            </a:r>
          </a:p>
          <a:p>
            <a:endParaRPr lang="en-CA" dirty="0"/>
          </a:p>
          <a:p>
            <a:endParaRPr lang="en-CA" dirty="0" smtClean="0"/>
          </a:p>
        </p:txBody>
      </p:sp>
      <p:sp>
        <p:nvSpPr>
          <p:cNvPr id="4" name="Slide Number Placeholder 3"/>
          <p:cNvSpPr>
            <a:spLocks noGrp="1"/>
          </p:cNvSpPr>
          <p:nvPr>
            <p:ph type="sldNum" sz="quarter" idx="10"/>
          </p:nvPr>
        </p:nvSpPr>
        <p:spPr/>
        <p:txBody>
          <a:bodyPr/>
          <a:lstStyle/>
          <a:p>
            <a:fld id="{ED31A3D2-3383-4045-AFC3-70F78E859458}" type="slidenum">
              <a:rPr lang="en-CA" smtClean="0"/>
              <a:t>5</a:t>
            </a:fld>
            <a:endParaRPr lang="en-CA"/>
          </a:p>
        </p:txBody>
      </p:sp>
    </p:spTree>
    <p:extLst>
      <p:ext uri="{BB962C8B-B14F-4D97-AF65-F5344CB8AC3E}">
        <p14:creationId xmlns:p14="http://schemas.microsoft.com/office/powerpoint/2010/main" val="244127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More clips …</a:t>
            </a:r>
          </a:p>
          <a:p>
            <a:endParaRPr lang="en-CA" dirty="0"/>
          </a:p>
          <a:p>
            <a:r>
              <a:rPr lang="en-CA" dirty="0" smtClean="0"/>
              <a:t>Elizabeth three clips … all Hockey all the time</a:t>
            </a:r>
          </a:p>
          <a:p>
            <a:endParaRPr lang="en-CA" dirty="0"/>
          </a:p>
          <a:p>
            <a:r>
              <a:rPr lang="en-CA" dirty="0" smtClean="0"/>
              <a:t>Watch how the style of conversation moves from like a 12 year old like girl in like the first clip to the conversation of a driven and successful leader in the third clip</a:t>
            </a:r>
          </a:p>
          <a:p>
            <a:endParaRPr lang="en-CA" dirty="0"/>
          </a:p>
          <a:p>
            <a:r>
              <a:rPr lang="en-CA" dirty="0" smtClean="0"/>
              <a:t>    … Hopefully you won’t leave just yet, but When a student tells you they are changing the world, and they clearly have demonstrated that they are doing this … Really you ought to be convinced to give this a go ….</a:t>
            </a:r>
          </a:p>
          <a:p>
            <a:endParaRPr lang="en-CA" dirty="0"/>
          </a:p>
          <a:p>
            <a:r>
              <a:rPr lang="en-CA" dirty="0" smtClean="0"/>
              <a:t>Clearly, I can’t take credit for Elizabeth becoming an activist/recruiter for women’s hockey, but I can see this student’s connection made her a better writer, researcher and presenter … </a:t>
            </a:r>
          </a:p>
          <a:p>
            <a:endParaRPr lang="en-CA" dirty="0"/>
          </a:p>
          <a:p>
            <a:r>
              <a:rPr lang="en-CA" dirty="0" err="1" smtClean="0"/>
              <a:t>Shaughna</a:t>
            </a:r>
            <a:r>
              <a:rPr lang="en-CA" dirty="0" smtClean="0"/>
              <a:t>, your child has taken part in Heritage Fair.  As a parent, what does this mean to you?</a:t>
            </a:r>
          </a:p>
          <a:p>
            <a:endParaRPr lang="en-CA" dirty="0"/>
          </a:p>
          <a:p>
            <a:r>
              <a:rPr lang="en-CA" dirty="0" err="1" smtClean="0"/>
              <a:t>Shaughna</a:t>
            </a:r>
            <a:r>
              <a:rPr lang="en-CA" dirty="0" smtClean="0"/>
              <a:t>, as a passionate employee of the Simcoe County Museum, tell us what this means … </a:t>
            </a:r>
            <a:endParaRPr lang="en-CA" dirty="0"/>
          </a:p>
        </p:txBody>
      </p:sp>
      <p:sp>
        <p:nvSpPr>
          <p:cNvPr id="4" name="Slide Number Placeholder 3"/>
          <p:cNvSpPr>
            <a:spLocks noGrp="1"/>
          </p:cNvSpPr>
          <p:nvPr>
            <p:ph type="sldNum" sz="quarter" idx="10"/>
          </p:nvPr>
        </p:nvSpPr>
        <p:spPr/>
        <p:txBody>
          <a:bodyPr/>
          <a:lstStyle/>
          <a:p>
            <a:fld id="{ED31A3D2-3383-4045-AFC3-70F78E859458}" type="slidenum">
              <a:rPr lang="en-CA" smtClean="0"/>
              <a:t>6</a:t>
            </a:fld>
            <a:endParaRPr lang="en-CA"/>
          </a:p>
        </p:txBody>
      </p:sp>
    </p:spTree>
    <p:extLst>
      <p:ext uri="{BB962C8B-B14F-4D97-AF65-F5344CB8AC3E}">
        <p14:creationId xmlns:p14="http://schemas.microsoft.com/office/powerpoint/2010/main" val="1536794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Joanne clip … just jump in</a:t>
            </a:r>
          </a:p>
          <a:p>
            <a:endParaRPr lang="en-CA" dirty="0"/>
          </a:p>
          <a:p>
            <a:r>
              <a:rPr lang="en-CA" dirty="0" smtClean="0"/>
              <a:t>Admin … both clips</a:t>
            </a:r>
          </a:p>
          <a:p>
            <a:endParaRPr lang="en-CA" dirty="0"/>
          </a:p>
          <a:p>
            <a:endParaRPr lang="en-CA" dirty="0"/>
          </a:p>
        </p:txBody>
      </p:sp>
      <p:sp>
        <p:nvSpPr>
          <p:cNvPr id="4" name="Slide Number Placeholder 3"/>
          <p:cNvSpPr>
            <a:spLocks noGrp="1"/>
          </p:cNvSpPr>
          <p:nvPr>
            <p:ph type="sldNum" sz="quarter" idx="10"/>
          </p:nvPr>
        </p:nvSpPr>
        <p:spPr/>
        <p:txBody>
          <a:bodyPr/>
          <a:lstStyle/>
          <a:p>
            <a:fld id="{ED31A3D2-3383-4045-AFC3-70F78E859458}" type="slidenum">
              <a:rPr lang="en-CA" smtClean="0"/>
              <a:t>7</a:t>
            </a:fld>
            <a:endParaRPr lang="en-CA"/>
          </a:p>
        </p:txBody>
      </p:sp>
    </p:spTree>
    <p:extLst>
      <p:ext uri="{BB962C8B-B14F-4D97-AF65-F5344CB8AC3E}">
        <p14:creationId xmlns:p14="http://schemas.microsoft.com/office/powerpoint/2010/main" val="32347796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 will be followed by screen shots of</a:t>
            </a:r>
          </a:p>
          <a:p>
            <a:r>
              <a:rPr lang="en-CA" dirty="0" smtClean="0"/>
              <a:t>Ontario Heritage Fair Association website views … </a:t>
            </a:r>
            <a:endParaRPr lang="en-CA" dirty="0"/>
          </a:p>
        </p:txBody>
      </p:sp>
      <p:sp>
        <p:nvSpPr>
          <p:cNvPr id="4" name="Slide Number Placeholder 3"/>
          <p:cNvSpPr>
            <a:spLocks noGrp="1"/>
          </p:cNvSpPr>
          <p:nvPr>
            <p:ph type="sldNum" sz="quarter" idx="10"/>
          </p:nvPr>
        </p:nvSpPr>
        <p:spPr/>
        <p:txBody>
          <a:bodyPr/>
          <a:lstStyle/>
          <a:p>
            <a:fld id="{ED31A3D2-3383-4045-AFC3-70F78E859458}" type="slidenum">
              <a:rPr lang="en-CA" smtClean="0"/>
              <a:t>8</a:t>
            </a:fld>
            <a:endParaRPr lang="en-CA"/>
          </a:p>
        </p:txBody>
      </p:sp>
    </p:spTree>
    <p:extLst>
      <p:ext uri="{BB962C8B-B14F-4D97-AF65-F5344CB8AC3E}">
        <p14:creationId xmlns:p14="http://schemas.microsoft.com/office/powerpoint/2010/main" val="2911804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Click on Regional Fairs on the left </a:t>
            </a:r>
            <a:r>
              <a:rPr lang="en-CA" dirty="0" err="1" smtClean="0"/>
              <a:t>sifde</a:t>
            </a:r>
            <a:r>
              <a:rPr lang="en-CA" dirty="0" smtClean="0"/>
              <a:t> tells you what areas in Ontario have Heritage Fairs.</a:t>
            </a:r>
            <a:endParaRPr lang="en-CA" dirty="0"/>
          </a:p>
        </p:txBody>
      </p:sp>
      <p:sp>
        <p:nvSpPr>
          <p:cNvPr id="4" name="Slide Number Placeholder 3"/>
          <p:cNvSpPr>
            <a:spLocks noGrp="1"/>
          </p:cNvSpPr>
          <p:nvPr>
            <p:ph type="sldNum" sz="quarter" idx="10"/>
          </p:nvPr>
        </p:nvSpPr>
        <p:spPr/>
        <p:txBody>
          <a:bodyPr/>
          <a:lstStyle/>
          <a:p>
            <a:fld id="{ED31A3D2-3383-4045-AFC3-70F78E859458}" type="slidenum">
              <a:rPr lang="en-CA" smtClean="0"/>
              <a:t>9</a:t>
            </a:fld>
            <a:endParaRPr lang="en-CA"/>
          </a:p>
        </p:txBody>
      </p:sp>
    </p:spTree>
    <p:extLst>
      <p:ext uri="{BB962C8B-B14F-4D97-AF65-F5344CB8AC3E}">
        <p14:creationId xmlns:p14="http://schemas.microsoft.com/office/powerpoint/2010/main" val="415775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5C5A4DAB-5DFF-45DA-9411-58FE1A807AFF}" type="datetimeFigureOut">
              <a:rPr lang="en-CA" smtClean="0"/>
              <a:t>28/01/2014</a:t>
            </a:fld>
            <a:endParaRPr lang="en-CA"/>
          </a:p>
        </p:txBody>
      </p:sp>
      <p:sp>
        <p:nvSpPr>
          <p:cNvPr id="20" name="Footer Placeholder 19"/>
          <p:cNvSpPr>
            <a:spLocks noGrp="1"/>
          </p:cNvSpPr>
          <p:nvPr>
            <p:ph type="ftr" sz="quarter" idx="11"/>
          </p:nvPr>
        </p:nvSpPr>
        <p:spPr/>
        <p:txBody>
          <a:bodyPr/>
          <a:lstStyle>
            <a:extLst/>
          </a:lstStyle>
          <a:p>
            <a:endParaRPr lang="en-CA"/>
          </a:p>
        </p:txBody>
      </p:sp>
      <p:sp>
        <p:nvSpPr>
          <p:cNvPr id="10" name="Slide Number Placeholder 9"/>
          <p:cNvSpPr>
            <a:spLocks noGrp="1"/>
          </p:cNvSpPr>
          <p:nvPr>
            <p:ph type="sldNum" sz="quarter" idx="12"/>
          </p:nvPr>
        </p:nvSpPr>
        <p:spPr/>
        <p:txBody>
          <a:bodyPr/>
          <a:lstStyle>
            <a:extLst/>
          </a:lstStyle>
          <a:p>
            <a:fld id="{C3928322-F04F-426A-A4AC-BC364A6803FC}" type="slidenum">
              <a:rPr lang="en-CA" smtClean="0"/>
              <a:t>‹#›</a:t>
            </a:fld>
            <a:endParaRPr lang="en-CA"/>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C5A4DAB-5DFF-45DA-9411-58FE1A807AFF}" type="datetimeFigureOut">
              <a:rPr lang="en-CA" smtClean="0"/>
              <a:t>28/01/2014</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C3928322-F04F-426A-A4AC-BC364A6803FC}"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C5A4DAB-5DFF-45DA-9411-58FE1A807AFF}" type="datetimeFigureOut">
              <a:rPr lang="en-CA" smtClean="0"/>
              <a:t>28/01/2014</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C3928322-F04F-426A-A4AC-BC364A6803FC}"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C5A4DAB-5DFF-45DA-9411-58FE1A807AFF}" type="datetimeFigureOut">
              <a:rPr lang="en-CA" smtClean="0"/>
              <a:t>28/01/2014</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C3928322-F04F-426A-A4AC-BC364A6803FC}"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C5A4DAB-5DFF-45DA-9411-58FE1A807AFF}" type="datetimeFigureOut">
              <a:rPr lang="en-CA" smtClean="0"/>
              <a:t>28/01/2014</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C3928322-F04F-426A-A4AC-BC364A6803FC}" type="slidenum">
              <a:rPr lang="en-CA" smtClean="0"/>
              <a:t>‹#›</a:t>
            </a:fld>
            <a:endParaRPr lang="en-CA"/>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C5A4DAB-5DFF-45DA-9411-58FE1A807AFF}" type="datetimeFigureOut">
              <a:rPr lang="en-CA" smtClean="0"/>
              <a:t>28/01/2014</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C3928322-F04F-426A-A4AC-BC364A6803FC}"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C5A4DAB-5DFF-45DA-9411-58FE1A807AFF}" type="datetimeFigureOut">
              <a:rPr lang="en-CA" smtClean="0"/>
              <a:t>28/01/2014</a:t>
            </a:fld>
            <a:endParaRPr lang="en-CA"/>
          </a:p>
        </p:txBody>
      </p:sp>
      <p:sp>
        <p:nvSpPr>
          <p:cNvPr id="8" name="Footer Placeholder 7"/>
          <p:cNvSpPr>
            <a:spLocks noGrp="1"/>
          </p:cNvSpPr>
          <p:nvPr>
            <p:ph type="ftr" sz="quarter" idx="11"/>
          </p:nvPr>
        </p:nvSpPr>
        <p:spPr/>
        <p:txBody>
          <a:bodyPr/>
          <a:lstStyle>
            <a:extLst/>
          </a:lstStyle>
          <a:p>
            <a:endParaRPr lang="en-CA"/>
          </a:p>
        </p:txBody>
      </p:sp>
      <p:sp>
        <p:nvSpPr>
          <p:cNvPr id="9" name="Slide Number Placeholder 8"/>
          <p:cNvSpPr>
            <a:spLocks noGrp="1"/>
          </p:cNvSpPr>
          <p:nvPr>
            <p:ph type="sldNum" sz="quarter" idx="12"/>
          </p:nvPr>
        </p:nvSpPr>
        <p:spPr/>
        <p:txBody>
          <a:bodyPr/>
          <a:lstStyle>
            <a:extLst/>
          </a:lstStyle>
          <a:p>
            <a:fld id="{C3928322-F04F-426A-A4AC-BC364A6803FC}"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C5A4DAB-5DFF-45DA-9411-58FE1A807AFF}" type="datetimeFigureOut">
              <a:rPr lang="en-CA" smtClean="0"/>
              <a:t>28/01/2014</a:t>
            </a:fld>
            <a:endParaRPr lang="en-CA"/>
          </a:p>
        </p:txBody>
      </p:sp>
      <p:sp>
        <p:nvSpPr>
          <p:cNvPr id="4" name="Footer Placeholder 3"/>
          <p:cNvSpPr>
            <a:spLocks noGrp="1"/>
          </p:cNvSpPr>
          <p:nvPr>
            <p:ph type="ftr" sz="quarter" idx="11"/>
          </p:nvPr>
        </p:nvSpPr>
        <p:spPr/>
        <p:txBody>
          <a:bodyPr/>
          <a:lstStyle>
            <a:extLst/>
          </a:lstStyle>
          <a:p>
            <a:endParaRPr lang="en-CA"/>
          </a:p>
        </p:txBody>
      </p:sp>
      <p:sp>
        <p:nvSpPr>
          <p:cNvPr id="5" name="Slide Number Placeholder 4"/>
          <p:cNvSpPr>
            <a:spLocks noGrp="1"/>
          </p:cNvSpPr>
          <p:nvPr>
            <p:ph type="sldNum" sz="quarter" idx="12"/>
          </p:nvPr>
        </p:nvSpPr>
        <p:spPr/>
        <p:txBody>
          <a:bodyPr/>
          <a:lstStyle>
            <a:extLst/>
          </a:lstStyle>
          <a:p>
            <a:fld id="{C3928322-F04F-426A-A4AC-BC364A6803FC}"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C5A4DAB-5DFF-45DA-9411-58FE1A807AFF}" type="datetimeFigureOut">
              <a:rPr lang="en-CA" smtClean="0"/>
              <a:t>28/01/2014</a:t>
            </a:fld>
            <a:endParaRPr lang="en-CA"/>
          </a:p>
        </p:txBody>
      </p:sp>
      <p:sp>
        <p:nvSpPr>
          <p:cNvPr id="3" name="Footer Placeholder 2"/>
          <p:cNvSpPr>
            <a:spLocks noGrp="1"/>
          </p:cNvSpPr>
          <p:nvPr>
            <p:ph type="ftr" sz="quarter" idx="11"/>
          </p:nvPr>
        </p:nvSpPr>
        <p:spPr/>
        <p:txBody>
          <a:bodyPr/>
          <a:lstStyle>
            <a:extLst/>
          </a:lstStyle>
          <a:p>
            <a:endParaRPr lang="en-CA"/>
          </a:p>
        </p:txBody>
      </p:sp>
      <p:sp>
        <p:nvSpPr>
          <p:cNvPr id="4" name="Slide Number Placeholder 3"/>
          <p:cNvSpPr>
            <a:spLocks noGrp="1"/>
          </p:cNvSpPr>
          <p:nvPr>
            <p:ph type="sldNum" sz="quarter" idx="12"/>
          </p:nvPr>
        </p:nvSpPr>
        <p:spPr/>
        <p:txBody>
          <a:bodyPr/>
          <a:lstStyle>
            <a:extLst/>
          </a:lstStyle>
          <a:p>
            <a:fld id="{C3928322-F04F-426A-A4AC-BC364A6803FC}" type="slidenum">
              <a:rPr lang="en-CA" smtClean="0"/>
              <a:t>‹#›</a:t>
            </a:fld>
            <a:endParaRPr lang="en-CA"/>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C5A4DAB-5DFF-45DA-9411-58FE1A807AFF}" type="datetimeFigureOut">
              <a:rPr lang="en-CA" smtClean="0"/>
              <a:t>28/01/2014</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C3928322-F04F-426A-A4AC-BC364A6803FC}"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C5A4DAB-5DFF-45DA-9411-58FE1A807AFF}" type="datetimeFigureOut">
              <a:rPr lang="en-CA" smtClean="0"/>
              <a:t>28/01/2014</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C3928322-F04F-426A-A4AC-BC364A6803FC}" type="slidenum">
              <a:rPr lang="en-CA" smtClean="0"/>
              <a:t>‹#›</a:t>
            </a:fld>
            <a:endParaRPr lang="en-CA"/>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C5A4DAB-5DFF-45DA-9411-58FE1A807AFF}" type="datetimeFigureOut">
              <a:rPr lang="en-CA" smtClean="0"/>
              <a:t>28/01/2014</a:t>
            </a:fld>
            <a:endParaRPr lang="en-CA"/>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CA"/>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C3928322-F04F-426A-A4AC-BC364A6803FC}" type="slidenum">
              <a:rPr lang="en-CA" smtClean="0"/>
              <a:t>‹#›</a:t>
            </a:fld>
            <a:endParaRPr lang="en-CA"/>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 Id="rId9"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908720"/>
            <a:ext cx="7406640" cy="1472184"/>
          </a:xfrm>
        </p:spPr>
        <p:txBody>
          <a:bodyPr>
            <a:normAutofit fontScale="90000"/>
          </a:bodyPr>
          <a:lstStyle/>
          <a:p>
            <a:r>
              <a:rPr lang="en-CA" sz="5300" dirty="0" smtClean="0"/>
              <a:t>Canadian Heritage</a:t>
            </a:r>
            <a:r>
              <a:rPr lang="en-CA" dirty="0" smtClean="0"/>
              <a:t/>
            </a:r>
            <a:br>
              <a:rPr lang="en-CA" dirty="0" smtClean="0"/>
            </a:br>
            <a:r>
              <a:rPr lang="en-CA" dirty="0" smtClean="0"/>
              <a:t/>
            </a:r>
            <a:br>
              <a:rPr lang="en-CA" dirty="0" smtClean="0"/>
            </a:br>
            <a:endParaRPr lang="en-CA" dirty="0"/>
          </a:p>
        </p:txBody>
      </p:sp>
      <p:sp>
        <p:nvSpPr>
          <p:cNvPr id="3" name="Subtitle 2"/>
          <p:cNvSpPr>
            <a:spLocks noGrp="1"/>
          </p:cNvSpPr>
          <p:nvPr>
            <p:ph type="subTitle" idx="1"/>
          </p:nvPr>
        </p:nvSpPr>
        <p:spPr/>
        <p:txBody>
          <a:bodyPr>
            <a:normAutofit fontScale="92500" lnSpcReduction="20000"/>
          </a:bodyPr>
          <a:lstStyle/>
          <a:p>
            <a:r>
              <a:rPr lang="en-CA" sz="4300" dirty="0" smtClean="0"/>
              <a:t>Code for …</a:t>
            </a:r>
          </a:p>
          <a:p>
            <a:r>
              <a:rPr lang="en-CA" dirty="0"/>
              <a:t> </a:t>
            </a:r>
            <a:r>
              <a:rPr lang="en-CA" dirty="0" smtClean="0"/>
              <a:t>            </a:t>
            </a:r>
          </a:p>
          <a:p>
            <a:r>
              <a:rPr lang="en-CA" dirty="0"/>
              <a:t> </a:t>
            </a:r>
            <a:r>
              <a:rPr lang="en-CA" dirty="0" smtClean="0"/>
              <a:t>           </a:t>
            </a:r>
            <a:r>
              <a:rPr lang="en-CA" sz="6000" dirty="0" smtClean="0"/>
              <a:t>History isn’t boring</a:t>
            </a:r>
            <a:endParaRPr lang="en-CA" sz="6000" dirty="0"/>
          </a:p>
        </p:txBody>
      </p:sp>
    </p:spTree>
    <p:extLst>
      <p:ext uri="{BB962C8B-B14F-4D97-AF65-F5344CB8AC3E}">
        <p14:creationId xmlns:p14="http://schemas.microsoft.com/office/powerpoint/2010/main" val="15302876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endParaRPr lang="en-CA"/>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40573"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0699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Teacher Resources, FAQs …</a:t>
            </a:r>
            <a:endParaRPr lang="en-CA" dirty="0"/>
          </a:p>
        </p:txBody>
      </p:sp>
      <p:sp>
        <p:nvSpPr>
          <p:cNvPr id="3" name="Content Placeholder 2"/>
          <p:cNvSpPr>
            <a:spLocks noGrp="1"/>
          </p:cNvSpPr>
          <p:nvPr>
            <p:ph idx="1"/>
          </p:nvPr>
        </p:nvSpPr>
        <p:spPr/>
        <p:txBody>
          <a:bodyPr/>
          <a:lstStyle/>
          <a:p>
            <a:endParaRPr lang="en-CA"/>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340768"/>
            <a:ext cx="9036497" cy="6868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53602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68" y="-9500"/>
            <a:ext cx="9177068" cy="686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115616" y="1880027"/>
            <a:ext cx="7488832" cy="707886"/>
          </a:xfrm>
          <a:prstGeom prst="rect">
            <a:avLst/>
          </a:prstGeom>
          <a:noFill/>
        </p:spPr>
        <p:txBody>
          <a:bodyPr wrap="square" lIns="91440" tIns="45720" rIns="91440" bIns="45720">
            <a:spAutoFit/>
          </a:bodyPr>
          <a:lstStyle/>
          <a:p>
            <a:pPr algn="ct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Another teacher resource</a:t>
            </a:r>
          </a:p>
        </p:txBody>
      </p:sp>
    </p:spTree>
    <p:extLst>
      <p:ext uri="{BB962C8B-B14F-4D97-AF65-F5344CB8AC3E}">
        <p14:creationId xmlns:p14="http://schemas.microsoft.com/office/powerpoint/2010/main" val="4265222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Oval 1029"/>
          <p:cNvSpPr>
            <a:spLocks noChangeArrowheads="1"/>
          </p:cNvSpPr>
          <p:nvPr/>
        </p:nvSpPr>
        <p:spPr bwMode="auto">
          <a:xfrm>
            <a:off x="714375" y="2000250"/>
            <a:ext cx="7848600" cy="3810000"/>
          </a:xfrm>
          <a:prstGeom prst="ellipse">
            <a:avLst/>
          </a:prstGeom>
          <a:solidFill>
            <a:schemeClr val="accent1"/>
          </a:solidFill>
          <a:ln w="9525">
            <a:solidFill>
              <a:schemeClr val="tx1"/>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CA" altLang="en-US"/>
          </a:p>
        </p:txBody>
      </p:sp>
      <p:sp>
        <p:nvSpPr>
          <p:cNvPr id="2051" name="Text Box 1027"/>
          <p:cNvSpPr txBox="1">
            <a:spLocks noChangeArrowheads="1"/>
          </p:cNvSpPr>
          <p:nvPr/>
        </p:nvSpPr>
        <p:spPr bwMode="auto">
          <a:xfrm>
            <a:off x="4114800" y="2895600"/>
            <a:ext cx="42672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2800">
                <a:latin typeface="Arial" pitchFamily="34" charset="0"/>
              </a:rPr>
              <a:t>INTEGRATING </a:t>
            </a:r>
            <a:br>
              <a:rPr lang="en-US" altLang="en-US" sz="2800">
                <a:latin typeface="Arial" pitchFamily="34" charset="0"/>
              </a:rPr>
            </a:br>
            <a:r>
              <a:rPr lang="en-US" altLang="en-US" sz="2800">
                <a:latin typeface="Arial" pitchFamily="34" charset="0"/>
              </a:rPr>
              <a:t>HERITAGE FAIRS</a:t>
            </a:r>
            <a:br>
              <a:rPr lang="en-US" altLang="en-US" sz="2800">
                <a:latin typeface="Arial" pitchFamily="34" charset="0"/>
              </a:rPr>
            </a:br>
            <a:r>
              <a:rPr lang="en-US" altLang="en-US" sz="2800">
                <a:latin typeface="Arial" pitchFamily="34" charset="0"/>
              </a:rPr>
              <a:t>INTO YOUR</a:t>
            </a:r>
            <a:br>
              <a:rPr lang="en-US" altLang="en-US" sz="2800">
                <a:latin typeface="Arial" pitchFamily="34" charset="0"/>
              </a:rPr>
            </a:br>
            <a:r>
              <a:rPr lang="en-US" altLang="en-US" sz="2800">
                <a:latin typeface="Arial" pitchFamily="34" charset="0"/>
              </a:rPr>
              <a:t>CLASSROOM</a:t>
            </a:r>
            <a:br>
              <a:rPr lang="en-US" altLang="en-US" sz="2800">
                <a:latin typeface="Arial" pitchFamily="34" charset="0"/>
              </a:rPr>
            </a:br>
            <a:r>
              <a:rPr lang="en-US" altLang="en-US" sz="2800">
                <a:latin typeface="Arial" pitchFamily="34" charset="0"/>
              </a:rPr>
              <a:t>PROGRAM</a:t>
            </a:r>
          </a:p>
        </p:txBody>
      </p:sp>
      <p:pic>
        <p:nvPicPr>
          <p:cNvPr id="2052" name="Picture 1030" descr="C:\My Graphics\School\Teacher at Blackboard - 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876550"/>
            <a:ext cx="26670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7"/>
          <p:cNvSpPr txBox="1">
            <a:spLocks noChangeArrowheads="1"/>
          </p:cNvSpPr>
          <p:nvPr/>
        </p:nvSpPr>
        <p:spPr bwMode="auto">
          <a:xfrm>
            <a:off x="1979712" y="1354138"/>
            <a:ext cx="6786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CA" altLang="en-US" sz="3600" dirty="0"/>
              <a:t>ONTARIO HERITAGE FAIRS</a:t>
            </a:r>
          </a:p>
        </p:txBody>
      </p:sp>
      <p:pic>
        <p:nvPicPr>
          <p:cNvPr id="2054" name="Picture 5" descr="OHFA_LogoCo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188" y="357188"/>
            <a:ext cx="1752600"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109788" y="554225"/>
            <a:ext cx="6413358" cy="707886"/>
          </a:xfrm>
          <a:prstGeom prst="rect">
            <a:avLst/>
          </a:prstGeom>
          <a:noFill/>
        </p:spPr>
        <p:txBody>
          <a:bodyPr wrap="none" lIns="91440" tIns="45720" rIns="91440" bIns="45720">
            <a:spAutoFit/>
          </a:bodyPr>
          <a:lstStyle/>
          <a:p>
            <a:pPr algn="ct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Another teacher resource</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275776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2420888"/>
            <a:ext cx="7406640" cy="1008112"/>
          </a:xfrm>
        </p:spPr>
        <p:txBody>
          <a:bodyPr>
            <a:normAutofit/>
          </a:bodyPr>
          <a:lstStyle/>
          <a:p>
            <a:pPr algn="ctr"/>
            <a:r>
              <a:rPr lang="en-CA" dirty="0" smtClean="0"/>
              <a:t>Ontario Heritage Fairs</a:t>
            </a:r>
            <a:endParaRPr lang="en-CA" dirty="0"/>
          </a:p>
        </p:txBody>
      </p:sp>
      <p:sp>
        <p:nvSpPr>
          <p:cNvPr id="3" name="Subtitle 2"/>
          <p:cNvSpPr>
            <a:spLocks noGrp="1"/>
          </p:cNvSpPr>
          <p:nvPr>
            <p:ph type="subTitle" idx="1"/>
          </p:nvPr>
        </p:nvSpPr>
        <p:spPr>
          <a:xfrm>
            <a:off x="1432560" y="4077072"/>
            <a:ext cx="7406640" cy="1008112"/>
          </a:xfrm>
        </p:spPr>
        <p:txBody>
          <a:bodyPr>
            <a:normAutofit/>
          </a:bodyPr>
          <a:lstStyle/>
          <a:p>
            <a:pPr algn="ctr"/>
            <a:r>
              <a:rPr lang="en-CA" sz="2000" dirty="0" smtClean="0"/>
              <a:t>Linking the Fairs to the 2013 Ontario Curriculum Social Studies 1 to 6 and History and Geography 7 and 8</a:t>
            </a:r>
            <a:endParaRPr lang="en-CA" sz="2000" dirty="0"/>
          </a:p>
        </p:txBody>
      </p:sp>
      <p:pic>
        <p:nvPicPr>
          <p:cNvPr id="5" name="Picture 4" descr="Toronto East 2013 015.JPG"/>
          <p:cNvPicPr>
            <a:picLocks noChangeAspect="1"/>
          </p:cNvPicPr>
          <p:nvPr/>
        </p:nvPicPr>
        <p:blipFill>
          <a:blip r:embed="rId3" cstate="print"/>
          <a:stretch>
            <a:fillRect/>
          </a:stretch>
        </p:blipFill>
        <p:spPr>
          <a:xfrm>
            <a:off x="5436096" y="260648"/>
            <a:ext cx="1536000" cy="115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Fair_Sites.jpg"/>
          <p:cNvPicPr>
            <a:picLocks noChangeAspect="1"/>
          </p:cNvPicPr>
          <p:nvPr/>
        </p:nvPicPr>
        <p:blipFill>
          <a:blip r:embed="rId4" cstate="print"/>
          <a:stretch>
            <a:fillRect/>
          </a:stretch>
        </p:blipFill>
        <p:spPr>
          <a:xfrm>
            <a:off x="-7650" y="260648"/>
            <a:ext cx="3326360" cy="2520280"/>
          </a:xfrm>
          <a:prstGeom prst="rect">
            <a:avLst/>
          </a:prstGeom>
        </p:spPr>
      </p:pic>
      <p:pic>
        <p:nvPicPr>
          <p:cNvPr id="8" name="Picture 7" descr="OHFA_LogoCol.jpg"/>
          <p:cNvPicPr>
            <a:picLocks noChangeAspect="1"/>
          </p:cNvPicPr>
          <p:nvPr/>
        </p:nvPicPr>
        <p:blipFill>
          <a:blip r:embed="rId5" cstate="print"/>
          <a:stretch>
            <a:fillRect/>
          </a:stretch>
        </p:blipFill>
        <p:spPr>
          <a:xfrm>
            <a:off x="4067944" y="5589240"/>
            <a:ext cx="1150762" cy="1124744"/>
          </a:xfrm>
          <a:prstGeom prst="rect">
            <a:avLst/>
          </a:prstGeom>
        </p:spPr>
      </p:pic>
      <p:pic>
        <p:nvPicPr>
          <p:cNvPr id="9" name="Picture 8" descr="HF-LOGO-HORIZ-2C.jpg"/>
          <p:cNvPicPr>
            <a:picLocks noChangeAspect="1"/>
          </p:cNvPicPr>
          <p:nvPr/>
        </p:nvPicPr>
        <p:blipFill>
          <a:blip r:embed="rId6" cstate="print"/>
          <a:stretch>
            <a:fillRect/>
          </a:stretch>
        </p:blipFill>
        <p:spPr>
          <a:xfrm>
            <a:off x="0" y="5812308"/>
            <a:ext cx="2051720" cy="1045692"/>
          </a:xfrm>
          <a:prstGeom prst="rect">
            <a:avLst/>
          </a:prstGeom>
        </p:spPr>
      </p:pic>
      <p:pic>
        <p:nvPicPr>
          <p:cNvPr id="10" name="Picture 9" descr="YC-LOGO-BI-HORIZ-2C.jpg"/>
          <p:cNvPicPr>
            <a:picLocks noChangeAspect="1"/>
          </p:cNvPicPr>
          <p:nvPr/>
        </p:nvPicPr>
        <p:blipFill>
          <a:blip r:embed="rId7" cstate="print"/>
          <a:stretch>
            <a:fillRect/>
          </a:stretch>
        </p:blipFill>
        <p:spPr>
          <a:xfrm>
            <a:off x="7092280" y="6086998"/>
            <a:ext cx="2051720" cy="771002"/>
          </a:xfrm>
          <a:prstGeom prst="rect">
            <a:avLst/>
          </a:prstGeom>
        </p:spPr>
      </p:pic>
      <p:pic>
        <p:nvPicPr>
          <p:cNvPr id="1026" name="Picture 2" descr="021"/>
          <p:cNvPicPr>
            <a:picLocks noChangeAspect="1" noChangeArrowheads="1"/>
          </p:cNvPicPr>
          <p:nvPr/>
        </p:nvPicPr>
        <p:blipFill>
          <a:blip r:embed="rId8" cstate="print"/>
          <a:srcRect/>
          <a:stretch>
            <a:fillRect/>
          </a:stretch>
        </p:blipFill>
        <p:spPr bwMode="auto">
          <a:xfrm>
            <a:off x="3679292" y="176300"/>
            <a:ext cx="1539414" cy="116066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descr="C:\Users\Carol\Pictures\2012-06-12 Provincial Heritage Fair 2012\Prov - First Nations\dscn3985.jpg"/>
          <p:cNvPicPr>
            <a:picLocks noChangeAspect="1" noChangeArrowheads="1"/>
          </p:cNvPicPr>
          <p:nvPr/>
        </p:nvPicPr>
        <p:blipFill>
          <a:blip r:embed="rId9" cstate="print"/>
          <a:srcRect/>
          <a:stretch>
            <a:fillRect/>
          </a:stretch>
        </p:blipFill>
        <p:spPr bwMode="auto">
          <a:xfrm>
            <a:off x="7020272" y="260648"/>
            <a:ext cx="1513544" cy="11352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087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endParaRPr lang="en-CA"/>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41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3927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67744" y="314868"/>
            <a:ext cx="6408712" cy="2034012"/>
          </a:xfrm>
        </p:spPr>
        <p:txBody>
          <a:bodyPr>
            <a:normAutofit fontScale="90000"/>
          </a:bodyPr>
          <a:lstStyle/>
          <a:p>
            <a:pPr algn="ctr"/>
            <a:r>
              <a:rPr lang="en-CA" dirty="0" smtClean="0"/>
              <a:t>Concepts of Disciplinary      Thinking – Making Connections</a:t>
            </a:r>
            <a:endParaRPr lang="en-CA" dirty="0"/>
          </a:p>
        </p:txBody>
      </p:sp>
      <p:sp>
        <p:nvSpPr>
          <p:cNvPr id="6" name="Content Placeholder 5"/>
          <p:cNvSpPr>
            <a:spLocks noGrp="1"/>
          </p:cNvSpPr>
          <p:nvPr>
            <p:ph type="body" idx="1"/>
          </p:nvPr>
        </p:nvSpPr>
        <p:spPr>
          <a:xfrm>
            <a:off x="4055435" y="5720562"/>
            <a:ext cx="4572000" cy="2247092"/>
          </a:xfrm>
        </p:spPr>
        <p:txBody>
          <a:bodyPr>
            <a:normAutofit fontScale="25000" lnSpcReduction="20000"/>
          </a:bodyPr>
          <a:lstStyle/>
          <a:p>
            <a:pPr algn="ctr">
              <a:lnSpc>
                <a:spcPct val="220000"/>
              </a:lnSpc>
            </a:pPr>
            <a:r>
              <a:rPr lang="en-CA" sz="8000" b="1" dirty="0" smtClean="0"/>
              <a:t>Significance</a:t>
            </a:r>
          </a:p>
          <a:p>
            <a:pPr algn="ctr">
              <a:lnSpc>
                <a:spcPct val="220000"/>
              </a:lnSpc>
            </a:pPr>
            <a:r>
              <a:rPr lang="en-CA" sz="8000" b="1" dirty="0" smtClean="0"/>
              <a:t>Cause and consequence</a:t>
            </a:r>
          </a:p>
          <a:p>
            <a:pPr algn="ctr">
              <a:lnSpc>
                <a:spcPct val="220000"/>
              </a:lnSpc>
            </a:pPr>
            <a:r>
              <a:rPr lang="en-CA" sz="8000" b="1" dirty="0" smtClean="0"/>
              <a:t>Continuity and change</a:t>
            </a:r>
          </a:p>
          <a:p>
            <a:pPr algn="ctr">
              <a:lnSpc>
                <a:spcPct val="220000"/>
              </a:lnSpc>
            </a:pPr>
            <a:r>
              <a:rPr lang="en-CA" sz="8000" b="1" dirty="0" smtClean="0"/>
              <a:t>Perspective</a:t>
            </a:r>
          </a:p>
          <a:p>
            <a:pPr algn="ctr">
              <a:lnSpc>
                <a:spcPct val="220000"/>
              </a:lnSpc>
            </a:pPr>
            <a:r>
              <a:rPr lang="en-CA" sz="8000" b="1" dirty="0" smtClean="0"/>
              <a:t>Patterns and Trends </a:t>
            </a:r>
          </a:p>
          <a:p>
            <a:pPr algn="ctr">
              <a:lnSpc>
                <a:spcPct val="220000"/>
              </a:lnSpc>
            </a:pPr>
            <a:r>
              <a:rPr lang="en-CA" sz="8000" b="1" dirty="0" smtClean="0"/>
              <a:t>Interrelationships</a:t>
            </a:r>
          </a:p>
          <a:p>
            <a:pPr algn="ctr">
              <a:lnSpc>
                <a:spcPct val="220000"/>
              </a:lnSpc>
            </a:pPr>
            <a:endParaRPr lang="en-CA" sz="5600" b="1" dirty="0" smtClean="0"/>
          </a:p>
          <a:p>
            <a:pPr algn="ctr"/>
            <a:endParaRPr lang="en-CA" dirty="0" smtClean="0"/>
          </a:p>
          <a:p>
            <a:pPr algn="ctr"/>
            <a:endParaRPr lang="en-CA" dirty="0" smtClean="0"/>
          </a:p>
          <a:p>
            <a:endParaRPr lang="en-CA" dirty="0" smtClean="0"/>
          </a:p>
          <a:p>
            <a:endParaRPr lang="en-CA" dirty="0"/>
          </a:p>
        </p:txBody>
      </p:sp>
      <p:pic>
        <p:nvPicPr>
          <p:cNvPr id="8" name="Picture 7" descr="Toronto East 2012 008.JPG"/>
          <p:cNvPicPr>
            <a:picLocks noChangeAspect="1"/>
          </p:cNvPicPr>
          <p:nvPr/>
        </p:nvPicPr>
        <p:blipFill>
          <a:blip r:embed="rId3" cstate="print"/>
          <a:stretch>
            <a:fillRect/>
          </a:stretch>
        </p:blipFill>
        <p:spPr>
          <a:xfrm flipH="1">
            <a:off x="251520" y="1556792"/>
            <a:ext cx="1728192" cy="1296144"/>
          </a:xfrm>
          <a:prstGeom prst="rect">
            <a:avLst/>
          </a:prstGeom>
        </p:spPr>
      </p:pic>
      <p:pic>
        <p:nvPicPr>
          <p:cNvPr id="9" name="Content Placeholder 5" descr="Toronto East 2012 029.JPG"/>
          <p:cNvPicPr>
            <a:picLocks noChangeAspect="1"/>
          </p:cNvPicPr>
          <p:nvPr/>
        </p:nvPicPr>
        <p:blipFill>
          <a:blip r:embed="rId4" cstate="print"/>
          <a:stretch>
            <a:fillRect/>
          </a:stretch>
        </p:blipFill>
        <p:spPr>
          <a:xfrm>
            <a:off x="827584" y="2132856"/>
            <a:ext cx="1656184" cy="1242138"/>
          </a:xfrm>
          <a:prstGeom prst="rect">
            <a:avLst/>
          </a:prstGeom>
        </p:spPr>
      </p:pic>
      <p:pic>
        <p:nvPicPr>
          <p:cNvPr id="10" name="Picture 9" descr="Niagara Public 2011 075.JPG"/>
          <p:cNvPicPr>
            <a:picLocks noChangeAspect="1"/>
          </p:cNvPicPr>
          <p:nvPr/>
        </p:nvPicPr>
        <p:blipFill>
          <a:blip r:embed="rId5" cstate="print"/>
          <a:stretch>
            <a:fillRect/>
          </a:stretch>
        </p:blipFill>
        <p:spPr>
          <a:xfrm>
            <a:off x="1619672" y="2852936"/>
            <a:ext cx="1691680" cy="1268760"/>
          </a:xfrm>
          <a:prstGeom prst="rect">
            <a:avLst/>
          </a:prstGeom>
        </p:spPr>
      </p:pic>
      <p:pic>
        <p:nvPicPr>
          <p:cNvPr id="14" name="Picture 13" descr="OHFA_LogoCol.jpg"/>
          <p:cNvPicPr>
            <a:picLocks noChangeAspect="1"/>
          </p:cNvPicPr>
          <p:nvPr/>
        </p:nvPicPr>
        <p:blipFill>
          <a:blip r:embed="rId6" cstate="print"/>
          <a:stretch>
            <a:fillRect/>
          </a:stretch>
        </p:blipFill>
        <p:spPr>
          <a:xfrm>
            <a:off x="1" y="6049126"/>
            <a:ext cx="827584" cy="808873"/>
          </a:xfrm>
          <a:prstGeom prst="rect">
            <a:avLst/>
          </a:prstGeom>
        </p:spPr>
      </p:pic>
      <p:pic>
        <p:nvPicPr>
          <p:cNvPr id="15" name="Picture 14" descr="Toronto East 2012 008.JPG"/>
          <p:cNvPicPr>
            <a:picLocks noChangeAspect="1"/>
          </p:cNvPicPr>
          <p:nvPr/>
        </p:nvPicPr>
        <p:blipFill>
          <a:blip r:embed="rId3" cstate="print"/>
          <a:stretch>
            <a:fillRect/>
          </a:stretch>
        </p:blipFill>
        <p:spPr>
          <a:xfrm>
            <a:off x="251520" y="1340768"/>
            <a:ext cx="1728192" cy="1296144"/>
          </a:xfrm>
          <a:prstGeom prst="rect">
            <a:avLst/>
          </a:prstGeom>
        </p:spPr>
      </p:pic>
      <p:pic>
        <p:nvPicPr>
          <p:cNvPr id="16" name="Content Placeholder 5" descr="Toronto East 2012 029.JPG"/>
          <p:cNvPicPr>
            <a:picLocks noChangeAspect="1"/>
          </p:cNvPicPr>
          <p:nvPr/>
        </p:nvPicPr>
        <p:blipFill>
          <a:blip r:embed="rId4" cstate="print"/>
          <a:stretch>
            <a:fillRect/>
          </a:stretch>
        </p:blipFill>
        <p:spPr>
          <a:xfrm>
            <a:off x="827584" y="1988840"/>
            <a:ext cx="1656184" cy="1242138"/>
          </a:xfrm>
          <a:prstGeom prst="rect">
            <a:avLst/>
          </a:prstGeom>
        </p:spPr>
      </p:pic>
      <p:pic>
        <p:nvPicPr>
          <p:cNvPr id="17" name="Picture 16" descr="Niagara Public 2011 075.JPG"/>
          <p:cNvPicPr>
            <a:picLocks noChangeAspect="1"/>
          </p:cNvPicPr>
          <p:nvPr/>
        </p:nvPicPr>
        <p:blipFill>
          <a:blip r:embed="rId5" cstate="print"/>
          <a:stretch>
            <a:fillRect/>
          </a:stretch>
        </p:blipFill>
        <p:spPr>
          <a:xfrm>
            <a:off x="1619672" y="2708920"/>
            <a:ext cx="1691680" cy="1268760"/>
          </a:xfrm>
          <a:prstGeom prst="rect">
            <a:avLst/>
          </a:prstGeom>
        </p:spPr>
      </p:pic>
      <p:pic>
        <p:nvPicPr>
          <p:cNvPr id="11" name="Picture 10" descr="Toronto West 2011 077.JPG"/>
          <p:cNvPicPr>
            <a:picLocks noChangeAspect="1"/>
          </p:cNvPicPr>
          <p:nvPr/>
        </p:nvPicPr>
        <p:blipFill>
          <a:blip r:embed="rId7" cstate="print"/>
          <a:stretch>
            <a:fillRect/>
          </a:stretch>
        </p:blipFill>
        <p:spPr>
          <a:xfrm>
            <a:off x="2267744" y="3501008"/>
            <a:ext cx="1787691" cy="1340768"/>
          </a:xfrm>
          <a:prstGeom prst="rect">
            <a:avLst/>
          </a:prstGeom>
        </p:spPr>
      </p:pic>
      <p:pic>
        <p:nvPicPr>
          <p:cNvPr id="19" name="Content Placeholder 8" descr="toronto east 2009 109.jpg"/>
          <p:cNvPicPr>
            <a:picLocks noChangeAspect="1"/>
          </p:cNvPicPr>
          <p:nvPr/>
        </p:nvPicPr>
        <p:blipFill>
          <a:blip r:embed="rId8" cstate="print"/>
          <a:stretch>
            <a:fillRect/>
          </a:stretch>
        </p:blipFill>
        <p:spPr>
          <a:xfrm>
            <a:off x="2627784" y="4437112"/>
            <a:ext cx="1800200" cy="1350150"/>
          </a:xfrm>
          <a:prstGeom prst="rect">
            <a:avLst/>
          </a:prstGeom>
        </p:spPr>
      </p:pic>
      <p:pic>
        <p:nvPicPr>
          <p:cNvPr id="20" name="Picture 19" descr="Niagara Catholic 2011 028.JPG"/>
          <p:cNvPicPr>
            <a:picLocks noChangeAspect="1"/>
          </p:cNvPicPr>
          <p:nvPr/>
        </p:nvPicPr>
        <p:blipFill>
          <a:blip r:embed="rId9" cstate="print"/>
          <a:stretch>
            <a:fillRect/>
          </a:stretch>
        </p:blipFill>
        <p:spPr>
          <a:xfrm>
            <a:off x="3347864" y="5229200"/>
            <a:ext cx="1739685" cy="13047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34233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3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30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30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30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30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30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30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30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827584" y="1268760"/>
            <a:ext cx="3894583" cy="5400600"/>
          </a:xfrm>
        </p:spPr>
        <p:txBody>
          <a:bodyPr>
            <a:normAutofit fontScale="62500" lnSpcReduction="20000"/>
          </a:bodyPr>
          <a:lstStyle/>
          <a:p>
            <a:pPr>
              <a:buNone/>
            </a:pPr>
            <a:endParaRPr lang="en-CA" sz="4500" dirty="0" smtClean="0"/>
          </a:p>
          <a:p>
            <a:r>
              <a:rPr lang="en-CA" sz="4500" dirty="0" smtClean="0"/>
              <a:t>This concept requires students to determine what has stayed the same and what has changed over a period of time. Continuity and change can be studied with reference to ways of life, political policies, economic practices, relationships with the environment, social values etc. </a:t>
            </a:r>
          </a:p>
        </p:txBody>
      </p:sp>
      <p:sp>
        <p:nvSpPr>
          <p:cNvPr id="4" name="Title 3"/>
          <p:cNvSpPr>
            <a:spLocks noGrp="1"/>
          </p:cNvSpPr>
          <p:nvPr>
            <p:ph type="title"/>
          </p:nvPr>
        </p:nvSpPr>
        <p:spPr/>
        <p:txBody>
          <a:bodyPr/>
          <a:lstStyle/>
          <a:p>
            <a:r>
              <a:rPr lang="en-CA" dirty="0" smtClean="0"/>
              <a:t>Continuity and Change</a:t>
            </a:r>
            <a:endParaRPr lang="en-CA" dirty="0"/>
          </a:p>
        </p:txBody>
      </p:sp>
      <p:pic>
        <p:nvPicPr>
          <p:cNvPr id="9" name="Content Placeholder 8" descr="Toronto East 2013 101.JPG"/>
          <p:cNvPicPr>
            <a:picLocks noGrp="1" noChangeAspect="1"/>
          </p:cNvPicPr>
          <p:nvPr>
            <p:ph sz="half" idx="2"/>
          </p:nvPr>
        </p:nvPicPr>
        <p:blipFill>
          <a:blip r:embed="rId3" cstate="print"/>
          <a:stretch>
            <a:fillRect/>
          </a:stretch>
        </p:blipFill>
        <p:spPr>
          <a:xfrm>
            <a:off x="4716016" y="1412776"/>
            <a:ext cx="2808312" cy="2106234"/>
          </a:xfrm>
        </p:spPr>
      </p:pic>
      <p:pic>
        <p:nvPicPr>
          <p:cNvPr id="10" name="Picture 9" descr="Niagara Public 2011 075.JPG"/>
          <p:cNvPicPr>
            <a:picLocks noChangeAspect="1"/>
          </p:cNvPicPr>
          <p:nvPr/>
        </p:nvPicPr>
        <p:blipFill>
          <a:blip r:embed="rId4" cstate="print"/>
          <a:stretch>
            <a:fillRect/>
          </a:stretch>
        </p:blipFill>
        <p:spPr>
          <a:xfrm>
            <a:off x="5292080" y="3717032"/>
            <a:ext cx="3035829" cy="2276872"/>
          </a:xfrm>
          <a:prstGeom prst="rect">
            <a:avLst/>
          </a:prstGeom>
        </p:spPr>
      </p:pic>
      <p:pic>
        <p:nvPicPr>
          <p:cNvPr id="6" name="Picture 5" descr="OHFA_LogoCol.jpg"/>
          <p:cNvPicPr>
            <a:picLocks noChangeAspect="1"/>
          </p:cNvPicPr>
          <p:nvPr/>
        </p:nvPicPr>
        <p:blipFill>
          <a:blip r:embed="rId5" cstate="print"/>
          <a:stretch>
            <a:fillRect/>
          </a:stretch>
        </p:blipFill>
        <p:spPr>
          <a:xfrm>
            <a:off x="1" y="6049126"/>
            <a:ext cx="827584" cy="808873"/>
          </a:xfrm>
          <a:prstGeom prst="rect">
            <a:avLst/>
          </a:prstGeom>
        </p:spPr>
      </p:pic>
    </p:spTree>
    <p:extLst>
      <p:ext uri="{BB962C8B-B14F-4D97-AF65-F5344CB8AC3E}">
        <p14:creationId xmlns:p14="http://schemas.microsoft.com/office/powerpoint/2010/main" val="382189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Role of TL</a:t>
            </a:r>
            <a:endParaRPr lang="en-CA" dirty="0"/>
          </a:p>
        </p:txBody>
      </p:sp>
      <p:sp>
        <p:nvSpPr>
          <p:cNvPr id="3" name="Content Placeholder 2"/>
          <p:cNvSpPr>
            <a:spLocks noGrp="1"/>
          </p:cNvSpPr>
          <p:nvPr>
            <p:ph idx="1"/>
          </p:nvPr>
        </p:nvSpPr>
        <p:spPr>
          <a:xfrm>
            <a:off x="1435608" y="1447800"/>
            <a:ext cx="7498080" cy="5077544"/>
          </a:xfrm>
        </p:spPr>
        <p:txBody>
          <a:bodyPr/>
          <a:lstStyle/>
          <a:p>
            <a:r>
              <a:rPr lang="en-CA" dirty="0" smtClean="0"/>
              <a:t>Just get started with one class teacher</a:t>
            </a:r>
          </a:p>
          <a:p>
            <a:r>
              <a:rPr lang="en-CA" dirty="0" smtClean="0"/>
              <a:t>Backwards plan from HF Museum date</a:t>
            </a:r>
          </a:p>
          <a:p>
            <a:r>
              <a:rPr lang="en-CA" dirty="0" smtClean="0"/>
              <a:t>Plan teaching/learning, e.g., citations, archive sites, primary &amp; secondary sources, searching skills …</a:t>
            </a:r>
          </a:p>
          <a:p>
            <a:r>
              <a:rPr lang="en-CA" dirty="0" smtClean="0"/>
              <a:t>website supports for specific grade/class</a:t>
            </a:r>
          </a:p>
          <a:p>
            <a:r>
              <a:rPr lang="en-CA" dirty="0" smtClean="0"/>
              <a:t>Booking student computers in advance, teach norms Bring Own Device</a:t>
            </a:r>
          </a:p>
          <a:p>
            <a:r>
              <a:rPr lang="en-CA" dirty="0" smtClean="0"/>
              <a:t>Connect with other TLs, HF support</a:t>
            </a:r>
          </a:p>
          <a:p>
            <a:endParaRPr lang="en-CA" dirty="0"/>
          </a:p>
        </p:txBody>
      </p:sp>
    </p:spTree>
    <p:extLst>
      <p:ext uri="{BB962C8B-B14F-4D97-AF65-F5344CB8AC3E}">
        <p14:creationId xmlns:p14="http://schemas.microsoft.com/office/powerpoint/2010/main" val="31432109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051702039"/>
              </p:ext>
            </p:extLst>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33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504"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Circular Arrow 16"/>
          <p:cNvSpPr/>
          <p:nvPr/>
        </p:nvSpPr>
        <p:spPr>
          <a:xfrm rot="9146302">
            <a:off x="1382603" y="2270575"/>
            <a:ext cx="6415803" cy="3426971"/>
          </a:xfrm>
          <a:prstGeom prst="circularArrow">
            <a:avLst>
              <a:gd name="adj1" fmla="val 0"/>
              <a:gd name="adj2" fmla="val 1142319"/>
              <a:gd name="adj3" fmla="val 19560196"/>
              <a:gd name="adj4" fmla="val 10800000"/>
              <a:gd name="adj5" fmla="val 98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1406108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Heritage Fair</a:t>
            </a:r>
            <a:endParaRPr lang="en-CA" dirty="0"/>
          </a:p>
        </p:txBody>
      </p:sp>
      <p:sp>
        <p:nvSpPr>
          <p:cNvPr id="6" name="Content Placeholder 5"/>
          <p:cNvSpPr>
            <a:spLocks noGrp="1"/>
          </p:cNvSpPr>
          <p:nvPr>
            <p:ph idx="1"/>
          </p:nvPr>
        </p:nvSpPr>
        <p:spPr>
          <a:xfrm>
            <a:off x="1403648" y="1124744"/>
            <a:ext cx="7498080" cy="4800600"/>
          </a:xfrm>
        </p:spPr>
        <p:txBody>
          <a:bodyPr/>
          <a:lstStyle/>
          <a:p>
            <a:r>
              <a:rPr lang="en-CA" dirty="0" err="1" smtClean="0"/>
              <a:t>Shaughna</a:t>
            </a:r>
            <a:r>
              <a:rPr lang="en-CA" dirty="0" smtClean="0"/>
              <a:t> Crew, Events Planner          Simcoe County Museum</a:t>
            </a:r>
          </a:p>
          <a:p>
            <a:r>
              <a:rPr lang="en-CA" dirty="0" smtClean="0"/>
              <a:t>Greg Harris, Teacher Librarian</a:t>
            </a:r>
          </a:p>
          <a:p>
            <a:pPr marL="82296" indent="0">
              <a:buNone/>
            </a:pPr>
            <a:r>
              <a:rPr lang="en-CA" dirty="0" smtClean="0"/>
              <a:t>   Ardagh Bluffs PS, Simcoe County DSB</a:t>
            </a:r>
          </a:p>
          <a:p>
            <a:pPr marL="82296" indent="0">
              <a:buNone/>
            </a:pPr>
            <a:r>
              <a:rPr lang="en-CA" b="1" u="sng" dirty="0" smtClean="0"/>
              <a:t>Our Goals For You:</a:t>
            </a:r>
          </a:p>
          <a:p>
            <a:r>
              <a:rPr lang="en-CA" dirty="0" smtClean="0"/>
              <a:t>You know why Heritage Fair matters</a:t>
            </a:r>
          </a:p>
          <a:p>
            <a:r>
              <a:rPr lang="en-CA" dirty="0" smtClean="0"/>
              <a:t>You know how to start HF @ work</a:t>
            </a:r>
          </a:p>
          <a:p>
            <a:r>
              <a:rPr lang="en-CA" dirty="0" smtClean="0"/>
              <a:t>You have contacts</a:t>
            </a:r>
          </a:p>
          <a:p>
            <a:endParaRPr lang="en-CA" dirty="0" smtClean="0"/>
          </a:p>
          <a:p>
            <a:endParaRPr lang="en-CA" dirty="0"/>
          </a:p>
        </p:txBody>
      </p:sp>
    </p:spTree>
    <p:extLst>
      <p:ext uri="{BB962C8B-B14F-4D97-AF65-F5344CB8AC3E}">
        <p14:creationId xmlns:p14="http://schemas.microsoft.com/office/powerpoint/2010/main" val="37790074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40" y="-28608"/>
            <a:ext cx="13500992" cy="6886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Bent-Up Arrow 3"/>
          <p:cNvSpPr/>
          <p:nvPr/>
        </p:nvSpPr>
        <p:spPr>
          <a:xfrm>
            <a:off x="2009083" y="6202376"/>
            <a:ext cx="3859061" cy="468052"/>
          </a:xfrm>
          <a:prstGeom prst="bentUpArrow">
            <a:avLst>
              <a:gd name="adj1" fmla="val 16627"/>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p:cNvSpPr/>
          <p:nvPr/>
        </p:nvSpPr>
        <p:spPr>
          <a:xfrm>
            <a:off x="3347864" y="4878937"/>
            <a:ext cx="4648482" cy="1323439"/>
          </a:xfrm>
          <a:prstGeom prst="rect">
            <a:avLst/>
          </a:prstGeom>
          <a:noFill/>
        </p:spPr>
        <p:txBody>
          <a:bodyPr wrap="square" lIns="91440" tIns="45720" rIns="91440" bIns="45720">
            <a:spAutoFit/>
          </a:bodyPr>
          <a:lstStyle/>
          <a:p>
            <a:pPr algn="ct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Folder </a:t>
            </a: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detail</a:t>
            </a:r>
          </a:p>
          <a:p>
            <a:pPr algn="ct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next </a:t>
            </a:r>
            <a:r>
              <a:rPr lang="en-US" sz="40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slide</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4610547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17" y="0"/>
            <a:ext cx="1850605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Arrow 3"/>
          <p:cNvSpPr/>
          <p:nvPr/>
        </p:nvSpPr>
        <p:spPr>
          <a:xfrm rot="911977">
            <a:off x="3307926" y="1950656"/>
            <a:ext cx="1944216" cy="504056"/>
          </a:xfrm>
          <a:prstGeom prst="leftArrow">
            <a:avLst>
              <a:gd name="adj1" fmla="val 1695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p:cNvSpPr/>
          <p:nvPr/>
        </p:nvSpPr>
        <p:spPr>
          <a:xfrm>
            <a:off x="4771838" y="1727661"/>
            <a:ext cx="3744416" cy="646331"/>
          </a:xfrm>
          <a:prstGeom prst="rect">
            <a:avLst/>
          </a:prstGeom>
          <a:noFill/>
        </p:spPr>
        <p:txBody>
          <a:bodyPr wrap="square" lIns="91440" tIns="45720" rIns="91440" bIns="45720">
            <a:spAutoFit/>
          </a:bodyPr>
          <a:lstStyle/>
          <a:p>
            <a:pPr algn="ctr"/>
            <a:r>
              <a:rPr lang="en-US"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Website links</a:t>
            </a:r>
            <a:endParaRPr lang="en-US"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Rectangle 5"/>
          <p:cNvSpPr/>
          <p:nvPr/>
        </p:nvSpPr>
        <p:spPr>
          <a:xfrm>
            <a:off x="6898919" y="2790488"/>
            <a:ext cx="1864998" cy="1077218"/>
          </a:xfrm>
          <a:prstGeom prst="rect">
            <a:avLst/>
          </a:prstGeom>
          <a:noFill/>
        </p:spPr>
        <p:txBody>
          <a:bodyPr wrap="non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 focus </a:t>
            </a:r>
            <a:endPar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thinking</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Left Arrow 7"/>
          <p:cNvSpPr/>
          <p:nvPr/>
        </p:nvSpPr>
        <p:spPr>
          <a:xfrm rot="911977">
            <a:off x="2806991" y="954493"/>
            <a:ext cx="1944216" cy="504056"/>
          </a:xfrm>
          <a:prstGeom prst="leftArrow">
            <a:avLst>
              <a:gd name="adj1" fmla="val 1695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Left Arrow 8"/>
          <p:cNvSpPr/>
          <p:nvPr/>
        </p:nvSpPr>
        <p:spPr>
          <a:xfrm rot="19983179">
            <a:off x="5518979" y="3079197"/>
            <a:ext cx="1394949" cy="504056"/>
          </a:xfrm>
          <a:prstGeom prst="leftArrow">
            <a:avLst>
              <a:gd name="adj1" fmla="val 1695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323857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Higher Order Thinking </a:t>
            </a:r>
            <a:r>
              <a:rPr lang="en-CA" dirty="0" err="1" smtClean="0"/>
              <a:t>Qns</a:t>
            </a:r>
            <a:endParaRPr lang="en-CA" dirty="0"/>
          </a:p>
        </p:txBody>
      </p:sp>
      <p:sp>
        <p:nvSpPr>
          <p:cNvPr id="3" name="Content Placeholder 2"/>
          <p:cNvSpPr>
            <a:spLocks noGrp="1"/>
          </p:cNvSpPr>
          <p:nvPr>
            <p:ph idx="1"/>
          </p:nvPr>
        </p:nvSpPr>
        <p:spPr/>
        <p:txBody>
          <a:bodyPr>
            <a:normAutofit lnSpcReduction="10000"/>
          </a:bodyPr>
          <a:lstStyle/>
          <a:p>
            <a:r>
              <a:rPr lang="en-CA" dirty="0" smtClean="0"/>
              <a:t>Q-Matrix … next slide</a:t>
            </a:r>
          </a:p>
          <a:p>
            <a:r>
              <a:rPr lang="en-CA" dirty="0" smtClean="0"/>
              <a:t>What if …</a:t>
            </a:r>
          </a:p>
          <a:p>
            <a:r>
              <a:rPr lang="en-CA" dirty="0" smtClean="0"/>
              <a:t>What should happen now …</a:t>
            </a:r>
          </a:p>
          <a:p>
            <a:r>
              <a:rPr lang="en-CA" dirty="0" smtClean="0"/>
              <a:t>What you would change now …</a:t>
            </a:r>
          </a:p>
          <a:p>
            <a:r>
              <a:rPr lang="en-CA" dirty="0" smtClean="0"/>
              <a:t>Compare and Contrast</a:t>
            </a:r>
          </a:p>
          <a:p>
            <a:endParaRPr lang="en-CA" dirty="0"/>
          </a:p>
          <a:p>
            <a:pPr marL="82296" indent="0">
              <a:buNone/>
            </a:pPr>
            <a:r>
              <a:rPr lang="en-CA" dirty="0" smtClean="0"/>
              <a:t> H.O.T. </a:t>
            </a:r>
            <a:r>
              <a:rPr lang="en-CA" dirty="0" err="1" smtClean="0"/>
              <a:t>Qns</a:t>
            </a:r>
            <a:r>
              <a:rPr lang="en-CA" dirty="0" smtClean="0"/>
              <a:t>   = the most difficult aspect  </a:t>
            </a:r>
          </a:p>
          <a:p>
            <a:pPr marL="82296" indent="0">
              <a:buNone/>
            </a:pPr>
            <a:r>
              <a:rPr lang="en-CA" dirty="0"/>
              <a:t> </a:t>
            </a:r>
            <a:r>
              <a:rPr lang="en-CA" dirty="0" smtClean="0"/>
              <a:t>for teachers and students to grasp</a:t>
            </a:r>
          </a:p>
          <a:p>
            <a:pPr marL="82296" indent="0">
              <a:buNone/>
            </a:pPr>
            <a:r>
              <a:rPr lang="en-CA" dirty="0"/>
              <a:t> </a:t>
            </a:r>
            <a:r>
              <a:rPr lang="en-CA" dirty="0" smtClean="0"/>
              <a:t>                   = the most rewarding aspect</a:t>
            </a:r>
            <a:endParaRPr lang="en-CA" dirty="0"/>
          </a:p>
        </p:txBody>
      </p:sp>
    </p:spTree>
    <p:extLst>
      <p:ext uri="{BB962C8B-B14F-4D97-AF65-F5344CB8AC3E}">
        <p14:creationId xmlns:p14="http://schemas.microsoft.com/office/powerpoint/2010/main" val="13583159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1032" y="620688"/>
            <a:ext cx="7498080" cy="706090"/>
          </a:xfrm>
        </p:spPr>
        <p:txBody>
          <a:bodyPr>
            <a:normAutofit fontScale="90000"/>
          </a:bodyPr>
          <a:lstStyle/>
          <a:p>
            <a:pPr lvl="0"/>
            <a:r>
              <a:rPr lang="en-CA" dirty="0" smtClean="0"/>
              <a:t/>
            </a:r>
            <a:br>
              <a:rPr lang="en-CA" dirty="0" smtClean="0"/>
            </a:br>
            <a:r>
              <a:rPr lang="en-CA" dirty="0" smtClean="0"/>
              <a:t>Q Matrix  </a:t>
            </a:r>
            <a:r>
              <a:rPr lang="en-US" altLang="en-US" sz="900" dirty="0">
                <a:solidFill>
                  <a:schemeClr val="tx1"/>
                </a:solidFill>
                <a:effectLst/>
                <a:latin typeface="Arial" pitchFamily="34" charset="0"/>
                <a:ea typeface="Times New Roman" pitchFamily="18" charset="0"/>
                <a:cs typeface="Times New Roman" pitchFamily="18" charset="0"/>
              </a:rPr>
              <a:t>Source:  Jan, McLellan. </a:t>
            </a:r>
            <a:r>
              <a:rPr lang="en-US" altLang="en-US" sz="900" u="sng" dirty="0">
                <a:solidFill>
                  <a:schemeClr val="tx1"/>
                </a:solidFill>
                <a:effectLst/>
                <a:latin typeface="Arial" pitchFamily="34" charset="0"/>
                <a:ea typeface="Times New Roman" pitchFamily="18" charset="0"/>
                <a:cs typeface="Times New Roman" pitchFamily="18" charset="0"/>
              </a:rPr>
              <a:t>Read It…Understand It…Communicate It.  Ontario:  JEMCON Publishing, 2000.</a:t>
            </a:r>
            <a:r>
              <a:rPr lang="en-US" altLang="en-US" sz="6000" dirty="0">
                <a:solidFill>
                  <a:schemeClr val="tx1"/>
                </a:solidFill>
                <a:effectLst/>
                <a:latin typeface="Arial" pitchFamily="34" charset="0"/>
                <a:cs typeface="Arial" pitchFamily="34" charset="0"/>
              </a:rPr>
              <a:t/>
            </a:r>
            <a:br>
              <a:rPr lang="en-US" altLang="en-US" sz="6000" dirty="0">
                <a:solidFill>
                  <a:schemeClr val="tx1"/>
                </a:solidFill>
                <a:effectLst/>
                <a:latin typeface="Arial" pitchFamily="34" charset="0"/>
                <a:cs typeface="Arial" pitchFamily="34" charset="0"/>
              </a:rPr>
            </a:b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85143393"/>
              </p:ext>
            </p:extLst>
          </p:nvPr>
        </p:nvGraphicFramePr>
        <p:xfrm>
          <a:off x="1403649" y="1412779"/>
          <a:ext cx="7530803" cy="4392673"/>
        </p:xfrm>
        <a:graphic>
          <a:graphicData uri="http://schemas.openxmlformats.org/drawingml/2006/table">
            <a:tbl>
              <a:tblPr bandRow="1" bandCol="1">
                <a:tableStyleId>{5C22544A-7EE6-4342-B048-85BDC9FD1C3A}</a:tableStyleId>
              </a:tblPr>
              <a:tblGrid>
                <a:gridCol w="1152127"/>
                <a:gridCol w="999531"/>
                <a:gridCol w="1075829"/>
                <a:gridCol w="1075829"/>
                <a:gridCol w="1075829"/>
                <a:gridCol w="1173582"/>
                <a:gridCol w="978076"/>
              </a:tblGrid>
              <a:tr h="478775">
                <a:tc>
                  <a:txBody>
                    <a:bodyPr/>
                    <a:lstStyle/>
                    <a:p>
                      <a:pPr marL="0" marR="0" algn="ctr">
                        <a:spcBef>
                          <a:spcPts val="0"/>
                        </a:spcBef>
                        <a:spcAft>
                          <a:spcPts val="0"/>
                        </a:spcAft>
                      </a:pPr>
                      <a:r>
                        <a:rPr lang="en-US" sz="1500" dirty="0">
                          <a:effectLst/>
                        </a:rPr>
                        <a:t> </a:t>
                      </a:r>
                      <a:endParaRPr lang="en-CA" sz="1000" dirty="0">
                        <a:effectLst/>
                        <a:latin typeface="Arial"/>
                        <a:ea typeface="Times New Roman"/>
                        <a:cs typeface="Times New Roman"/>
                      </a:endParaRPr>
                    </a:p>
                  </a:txBody>
                  <a:tcPr marL="58733" marR="58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b="1" dirty="0">
                          <a:effectLst/>
                        </a:rPr>
                        <a:t>Is</a:t>
                      </a:r>
                      <a:endParaRPr lang="en-CA" sz="2400" b="1" dirty="0">
                        <a:effectLst/>
                      </a:endParaRPr>
                    </a:p>
                    <a:p>
                      <a:pPr marL="0" marR="0" algn="ctr">
                        <a:spcBef>
                          <a:spcPts val="0"/>
                        </a:spcBef>
                        <a:spcAft>
                          <a:spcPts val="0"/>
                        </a:spcAft>
                      </a:pPr>
                      <a:r>
                        <a:rPr lang="en-US" sz="2400" b="1" dirty="0">
                          <a:effectLst/>
                        </a:rPr>
                        <a:t> </a:t>
                      </a:r>
                      <a:endParaRPr lang="en-CA" sz="2400" b="1" dirty="0">
                        <a:effectLst/>
                        <a:latin typeface="Arial"/>
                        <a:ea typeface="Times New Roman"/>
                        <a:cs typeface="Times New Roman"/>
                      </a:endParaRPr>
                    </a:p>
                  </a:txBody>
                  <a:tcPr marL="58733" marR="58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b="1" dirty="0">
                          <a:effectLst/>
                        </a:rPr>
                        <a:t>Did </a:t>
                      </a:r>
                      <a:endParaRPr lang="en-CA" sz="2400" b="1" dirty="0">
                        <a:effectLst/>
                        <a:latin typeface="Arial"/>
                        <a:ea typeface="Times New Roman"/>
                        <a:cs typeface="Times New Roman"/>
                      </a:endParaRPr>
                    </a:p>
                  </a:txBody>
                  <a:tcPr marL="58733" marR="58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b="1" dirty="0">
                          <a:effectLst/>
                        </a:rPr>
                        <a:t>Can</a:t>
                      </a:r>
                      <a:endParaRPr lang="en-CA" sz="2400" b="1" dirty="0">
                        <a:effectLst/>
                        <a:latin typeface="Arial"/>
                        <a:ea typeface="Times New Roman"/>
                        <a:cs typeface="Times New Roman"/>
                      </a:endParaRPr>
                    </a:p>
                  </a:txBody>
                  <a:tcPr marL="58733" marR="58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b="1" dirty="0">
                          <a:effectLst/>
                        </a:rPr>
                        <a:t>Would</a:t>
                      </a:r>
                      <a:endParaRPr lang="en-CA" sz="2400" b="1" dirty="0">
                        <a:effectLst/>
                        <a:latin typeface="Arial"/>
                        <a:ea typeface="Times New Roman"/>
                        <a:cs typeface="Times New Roman"/>
                      </a:endParaRPr>
                    </a:p>
                  </a:txBody>
                  <a:tcPr marL="58733" marR="58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CA" sz="2400" b="1" dirty="0">
                          <a:effectLst/>
                        </a:rPr>
                        <a:t>Will </a:t>
                      </a:r>
                      <a:endParaRPr lang="en-CA" sz="2400" b="1" dirty="0">
                        <a:effectLst/>
                        <a:latin typeface="Times New Roman"/>
                        <a:cs typeface="Times New Roman"/>
                      </a:endParaRPr>
                    </a:p>
                  </a:txBody>
                  <a:tcPr marL="58733" marR="58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400" b="1" dirty="0">
                          <a:effectLst/>
                        </a:rPr>
                        <a:t>Might</a:t>
                      </a:r>
                      <a:endParaRPr lang="en-CA" sz="2400" b="1" dirty="0">
                        <a:effectLst/>
                        <a:latin typeface="Arial"/>
                        <a:ea typeface="Times New Roman"/>
                        <a:cs typeface="Times New Roman"/>
                      </a:endParaRPr>
                    </a:p>
                  </a:txBody>
                  <a:tcPr marL="58733" marR="58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8775">
                <a:tc>
                  <a:txBody>
                    <a:bodyPr/>
                    <a:lstStyle/>
                    <a:p>
                      <a:pPr marL="0" marR="0" algn="ctr">
                        <a:spcBef>
                          <a:spcPts val="0"/>
                        </a:spcBef>
                        <a:spcAft>
                          <a:spcPts val="0"/>
                        </a:spcAft>
                      </a:pPr>
                      <a:r>
                        <a:rPr lang="en-US" sz="2400" b="1">
                          <a:effectLst/>
                        </a:rPr>
                        <a:t>What</a:t>
                      </a:r>
                      <a:endParaRPr lang="en-CA" sz="2400" b="1">
                        <a:effectLst/>
                        <a:latin typeface="Arial"/>
                        <a:ea typeface="Times New Roman"/>
                        <a:cs typeface="Times New Roman"/>
                      </a:endParaRPr>
                    </a:p>
                  </a:txBody>
                  <a:tcPr marL="58733" marR="58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500" dirty="0">
                          <a:effectLst/>
                        </a:rPr>
                        <a:t> </a:t>
                      </a:r>
                      <a:endParaRPr lang="en-CA" sz="1000" dirty="0">
                        <a:effectLst/>
                      </a:endParaRPr>
                    </a:p>
                    <a:p>
                      <a:pPr marL="0" marR="0" algn="ctr">
                        <a:spcBef>
                          <a:spcPts val="0"/>
                        </a:spcBef>
                        <a:spcAft>
                          <a:spcPts val="0"/>
                        </a:spcAft>
                      </a:pPr>
                      <a:endParaRPr lang="en-US" sz="1500" dirty="0" smtClean="0">
                        <a:effectLst/>
                      </a:endParaRPr>
                    </a:p>
                    <a:p>
                      <a:pPr marL="0" marR="0" algn="ctr">
                        <a:spcBef>
                          <a:spcPts val="0"/>
                        </a:spcBef>
                        <a:spcAft>
                          <a:spcPts val="0"/>
                        </a:spcAft>
                      </a:pPr>
                      <a:r>
                        <a:rPr lang="en-US" sz="1500" dirty="0">
                          <a:effectLst/>
                        </a:rPr>
                        <a:t> </a:t>
                      </a:r>
                      <a:endParaRPr lang="en-CA" sz="1000" dirty="0">
                        <a:effectLst/>
                        <a:latin typeface="Arial"/>
                        <a:ea typeface="Times New Roman"/>
                        <a:cs typeface="Times New Roman"/>
                      </a:endParaRPr>
                    </a:p>
                  </a:txBody>
                  <a:tcPr marL="58733" marR="58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500" dirty="0">
                          <a:effectLst/>
                        </a:rPr>
                        <a:t> </a:t>
                      </a:r>
                      <a:endParaRPr lang="en-CA" sz="1000" dirty="0">
                        <a:effectLst/>
                        <a:latin typeface="Arial"/>
                        <a:ea typeface="Times New Roman"/>
                        <a:cs typeface="Times New Roman"/>
                      </a:endParaRPr>
                    </a:p>
                  </a:txBody>
                  <a:tcPr marL="58733" marR="58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500" dirty="0">
                          <a:effectLst/>
                        </a:rPr>
                        <a:t> </a:t>
                      </a:r>
                      <a:endParaRPr lang="en-CA" sz="1000" dirty="0">
                        <a:effectLst/>
                        <a:latin typeface="Arial"/>
                        <a:ea typeface="Times New Roman"/>
                        <a:cs typeface="Times New Roman"/>
                      </a:endParaRPr>
                    </a:p>
                  </a:txBody>
                  <a:tcPr marL="58733" marR="58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500" dirty="0">
                          <a:effectLst/>
                        </a:rPr>
                        <a:t> </a:t>
                      </a:r>
                      <a:endParaRPr lang="en-CA" sz="1000" dirty="0">
                        <a:effectLst/>
                        <a:latin typeface="Arial"/>
                        <a:ea typeface="Times New Roman"/>
                        <a:cs typeface="Times New Roman"/>
                      </a:endParaRPr>
                    </a:p>
                  </a:txBody>
                  <a:tcPr marL="58733" marR="58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spcBef>
                          <a:spcPts val="0"/>
                        </a:spcBef>
                        <a:spcAft>
                          <a:spcPts val="0"/>
                        </a:spcAft>
                      </a:pPr>
                      <a:r>
                        <a:rPr lang="en-US" sz="1500" dirty="0">
                          <a:effectLst/>
                        </a:rPr>
                        <a:t> </a:t>
                      </a:r>
                      <a:endParaRPr lang="en-CA" sz="1000" dirty="0">
                        <a:effectLst/>
                        <a:latin typeface="Arial"/>
                        <a:ea typeface="Times New Roman"/>
                        <a:cs typeface="Times New Roman"/>
                      </a:endParaRPr>
                    </a:p>
                  </a:txBody>
                  <a:tcPr marL="58733" marR="58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spcBef>
                          <a:spcPts val="0"/>
                        </a:spcBef>
                        <a:spcAft>
                          <a:spcPts val="0"/>
                        </a:spcAft>
                      </a:pPr>
                      <a:r>
                        <a:rPr lang="en-US" sz="1500" dirty="0">
                          <a:effectLst/>
                        </a:rPr>
                        <a:t> </a:t>
                      </a:r>
                      <a:endParaRPr lang="en-CA" sz="1000" dirty="0">
                        <a:effectLst/>
                        <a:latin typeface="Arial"/>
                        <a:ea typeface="Times New Roman"/>
                        <a:cs typeface="Times New Roman"/>
                      </a:endParaRPr>
                    </a:p>
                  </a:txBody>
                  <a:tcPr marL="58733" marR="58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667747">
                <a:tc>
                  <a:txBody>
                    <a:bodyPr/>
                    <a:lstStyle/>
                    <a:p>
                      <a:pPr marL="0" marR="0" algn="ctr">
                        <a:spcBef>
                          <a:spcPts val="0"/>
                        </a:spcBef>
                        <a:spcAft>
                          <a:spcPts val="0"/>
                        </a:spcAft>
                      </a:pPr>
                      <a:r>
                        <a:rPr lang="en-US" sz="2400" b="1" dirty="0" smtClean="0">
                          <a:effectLst/>
                        </a:rPr>
                        <a:t>Where</a:t>
                      </a:r>
                      <a:endParaRPr lang="en-CA" sz="2400" b="1" kern="0" dirty="0">
                        <a:effectLst/>
                      </a:endParaRPr>
                    </a:p>
                    <a:p>
                      <a:pPr algn="ctr"/>
                      <a:endParaRPr lang="en-CA" sz="2400" b="1" dirty="0">
                        <a:effectLst/>
                        <a:latin typeface="Times New Roman"/>
                      </a:endParaRPr>
                    </a:p>
                  </a:txBody>
                  <a:tcPr marL="58733" marR="58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500" dirty="0">
                          <a:effectLst/>
                        </a:rPr>
                        <a:t> </a:t>
                      </a:r>
                      <a:endParaRPr lang="en-CA" sz="1000" dirty="0">
                        <a:effectLst/>
                      </a:endParaRPr>
                    </a:p>
                    <a:p>
                      <a:pPr marL="0" marR="0" algn="ctr">
                        <a:spcBef>
                          <a:spcPts val="0"/>
                        </a:spcBef>
                        <a:spcAft>
                          <a:spcPts val="0"/>
                        </a:spcAft>
                      </a:pPr>
                      <a:r>
                        <a:rPr lang="en-US" sz="1500" dirty="0">
                          <a:effectLst/>
                        </a:rPr>
                        <a:t> </a:t>
                      </a:r>
                      <a:endParaRPr lang="en-CA" sz="1000" dirty="0">
                        <a:effectLst/>
                        <a:latin typeface="Arial"/>
                        <a:ea typeface="Times New Roman"/>
                        <a:cs typeface="Times New Roman"/>
                      </a:endParaRPr>
                    </a:p>
                  </a:txBody>
                  <a:tcPr marL="58733" marR="58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b="1" dirty="0">
                          <a:effectLst/>
                        </a:rPr>
                        <a:t> </a:t>
                      </a:r>
                      <a:r>
                        <a:rPr lang="en-US" sz="1600" b="1" dirty="0" smtClean="0">
                          <a:effectLst/>
                        </a:rPr>
                        <a:t>FACTS</a:t>
                      </a:r>
                      <a:endParaRPr lang="en-CA" sz="1600" b="1" dirty="0">
                        <a:effectLst/>
                        <a:latin typeface="Arial"/>
                        <a:ea typeface="Times New Roman"/>
                        <a:cs typeface="Times New Roman"/>
                      </a:endParaRPr>
                    </a:p>
                  </a:txBody>
                  <a:tcPr marL="58733" marR="58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600" b="1" dirty="0">
                          <a:effectLst/>
                        </a:rPr>
                        <a:t> </a:t>
                      </a:r>
                      <a:endParaRPr lang="en-CA" sz="1600" b="1" dirty="0">
                        <a:effectLst/>
                        <a:latin typeface="Arial"/>
                        <a:ea typeface="Times New Roman"/>
                        <a:cs typeface="Times New Roman"/>
                      </a:endParaRPr>
                    </a:p>
                  </a:txBody>
                  <a:tcPr marL="58733" marR="58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endParaRPr lang="en-CA" sz="1600" b="1" dirty="0">
                        <a:effectLst/>
                        <a:latin typeface="Arial"/>
                        <a:ea typeface="Times New Roman"/>
                        <a:cs typeface="Times New Roman"/>
                      </a:endParaRPr>
                    </a:p>
                  </a:txBody>
                  <a:tcPr marL="58733" marR="58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spcBef>
                          <a:spcPts val="0"/>
                        </a:spcBef>
                        <a:spcAft>
                          <a:spcPts val="0"/>
                        </a:spcAft>
                      </a:pPr>
                      <a:r>
                        <a:rPr lang="en-US" sz="1600" b="1" dirty="0">
                          <a:effectLst/>
                        </a:rPr>
                        <a:t> </a:t>
                      </a:r>
                      <a:r>
                        <a:rPr lang="en-US" sz="1600" b="1" dirty="0" smtClean="0">
                          <a:effectLst/>
                        </a:rPr>
                        <a:t>PREDICT</a:t>
                      </a:r>
                      <a:endParaRPr lang="en-CA" sz="1600" b="1" dirty="0">
                        <a:effectLst/>
                        <a:latin typeface="Arial"/>
                        <a:ea typeface="Times New Roman"/>
                        <a:cs typeface="Times New Roman"/>
                      </a:endParaRPr>
                    </a:p>
                  </a:txBody>
                  <a:tcPr marL="58733" marR="58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spcBef>
                          <a:spcPts val="0"/>
                        </a:spcBef>
                        <a:spcAft>
                          <a:spcPts val="0"/>
                        </a:spcAft>
                      </a:pPr>
                      <a:r>
                        <a:rPr lang="en-US" sz="1500" dirty="0">
                          <a:effectLst/>
                        </a:rPr>
                        <a:t> </a:t>
                      </a:r>
                      <a:endParaRPr lang="en-CA" sz="1000" dirty="0">
                        <a:effectLst/>
                        <a:latin typeface="Arial"/>
                        <a:ea typeface="Times New Roman"/>
                        <a:cs typeface="Times New Roman"/>
                      </a:endParaRPr>
                    </a:p>
                  </a:txBody>
                  <a:tcPr marL="58733" marR="58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478775">
                <a:tc>
                  <a:txBody>
                    <a:bodyPr/>
                    <a:lstStyle/>
                    <a:p>
                      <a:pPr marL="0" marR="0" algn="ctr">
                        <a:spcBef>
                          <a:spcPts val="0"/>
                        </a:spcBef>
                        <a:spcAft>
                          <a:spcPts val="0"/>
                        </a:spcAft>
                      </a:pPr>
                      <a:r>
                        <a:rPr lang="en-US" sz="2400" b="1">
                          <a:effectLst/>
                        </a:rPr>
                        <a:t>When</a:t>
                      </a:r>
                      <a:endParaRPr lang="en-CA" sz="2400" b="1">
                        <a:effectLst/>
                        <a:latin typeface="Arial"/>
                        <a:ea typeface="Times New Roman"/>
                        <a:cs typeface="Times New Roman"/>
                      </a:endParaRPr>
                    </a:p>
                  </a:txBody>
                  <a:tcPr marL="58733" marR="58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500">
                          <a:effectLst/>
                        </a:rPr>
                        <a:t> </a:t>
                      </a:r>
                      <a:endParaRPr lang="en-CA" sz="1000">
                        <a:effectLst/>
                      </a:endParaRPr>
                    </a:p>
                    <a:p>
                      <a:pPr marL="0" marR="0" algn="ctr">
                        <a:spcBef>
                          <a:spcPts val="0"/>
                        </a:spcBef>
                        <a:spcAft>
                          <a:spcPts val="0"/>
                        </a:spcAft>
                      </a:pPr>
                      <a:r>
                        <a:rPr lang="en-US" sz="1500">
                          <a:effectLst/>
                        </a:rPr>
                        <a:t> </a:t>
                      </a:r>
                      <a:endParaRPr lang="en-CA" sz="1000">
                        <a:effectLst/>
                        <a:latin typeface="Arial"/>
                        <a:ea typeface="Times New Roman"/>
                        <a:cs typeface="Times New Roman"/>
                      </a:endParaRPr>
                    </a:p>
                  </a:txBody>
                  <a:tcPr marL="58733" marR="58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500" dirty="0">
                          <a:effectLst/>
                        </a:rPr>
                        <a:t> </a:t>
                      </a:r>
                      <a:endParaRPr lang="en-CA" sz="1000" dirty="0">
                        <a:effectLst/>
                        <a:latin typeface="Arial"/>
                        <a:ea typeface="Times New Roman"/>
                        <a:cs typeface="Times New Roman"/>
                      </a:endParaRPr>
                    </a:p>
                  </a:txBody>
                  <a:tcPr marL="58733" marR="58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500" dirty="0">
                          <a:effectLst/>
                        </a:rPr>
                        <a:t> </a:t>
                      </a:r>
                      <a:endParaRPr lang="en-CA" sz="1000" dirty="0">
                        <a:effectLst/>
                        <a:latin typeface="Arial"/>
                        <a:ea typeface="Times New Roman"/>
                        <a:cs typeface="Times New Roman"/>
                      </a:endParaRPr>
                    </a:p>
                  </a:txBody>
                  <a:tcPr marL="58733" marR="58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algn="ctr">
                        <a:spcBef>
                          <a:spcPts val="0"/>
                        </a:spcBef>
                        <a:spcAft>
                          <a:spcPts val="0"/>
                        </a:spcAft>
                      </a:pPr>
                      <a:r>
                        <a:rPr lang="en-US" sz="1500" dirty="0">
                          <a:effectLst/>
                        </a:rPr>
                        <a:t> </a:t>
                      </a:r>
                      <a:endParaRPr lang="en-CA" sz="1000" dirty="0">
                        <a:effectLst/>
                        <a:latin typeface="Arial"/>
                        <a:ea typeface="Times New Roman"/>
                        <a:cs typeface="Times New Roman"/>
                      </a:endParaRPr>
                    </a:p>
                  </a:txBody>
                  <a:tcPr marL="58733" marR="58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spcBef>
                          <a:spcPts val="0"/>
                        </a:spcBef>
                        <a:spcAft>
                          <a:spcPts val="0"/>
                        </a:spcAft>
                      </a:pPr>
                      <a:r>
                        <a:rPr lang="en-US" sz="1500" dirty="0">
                          <a:effectLst/>
                        </a:rPr>
                        <a:t> </a:t>
                      </a:r>
                      <a:endParaRPr lang="en-CA" sz="1000" dirty="0">
                        <a:effectLst/>
                        <a:latin typeface="Arial"/>
                        <a:ea typeface="Times New Roman"/>
                        <a:cs typeface="Times New Roman"/>
                      </a:endParaRPr>
                    </a:p>
                  </a:txBody>
                  <a:tcPr marL="58733" marR="58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algn="ctr">
                        <a:spcBef>
                          <a:spcPts val="0"/>
                        </a:spcBef>
                        <a:spcAft>
                          <a:spcPts val="0"/>
                        </a:spcAft>
                      </a:pPr>
                      <a:r>
                        <a:rPr lang="en-US" sz="1500" dirty="0">
                          <a:effectLst/>
                        </a:rPr>
                        <a:t> </a:t>
                      </a:r>
                      <a:endParaRPr lang="en-CA" sz="1000" dirty="0">
                        <a:effectLst/>
                        <a:latin typeface="Arial"/>
                        <a:ea typeface="Times New Roman"/>
                        <a:cs typeface="Times New Roman"/>
                      </a:endParaRPr>
                    </a:p>
                  </a:txBody>
                  <a:tcPr marL="58733" marR="58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478775">
                <a:tc>
                  <a:txBody>
                    <a:bodyPr/>
                    <a:lstStyle/>
                    <a:p>
                      <a:pPr marL="0" marR="0" algn="ctr">
                        <a:spcBef>
                          <a:spcPts val="0"/>
                        </a:spcBef>
                        <a:spcAft>
                          <a:spcPts val="0"/>
                        </a:spcAft>
                      </a:pPr>
                      <a:r>
                        <a:rPr lang="en-US" sz="2400" b="1">
                          <a:effectLst/>
                        </a:rPr>
                        <a:t>Who</a:t>
                      </a:r>
                      <a:endParaRPr lang="en-CA" sz="2400" b="1">
                        <a:effectLst/>
                        <a:latin typeface="Arial"/>
                        <a:ea typeface="Times New Roman"/>
                        <a:cs typeface="Times New Roman"/>
                      </a:endParaRPr>
                    </a:p>
                  </a:txBody>
                  <a:tcPr marL="58733" marR="58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500" dirty="0">
                          <a:effectLst/>
                        </a:rPr>
                        <a:t> </a:t>
                      </a:r>
                      <a:endParaRPr lang="en-CA" sz="1000" dirty="0">
                        <a:effectLst/>
                      </a:endParaRPr>
                    </a:p>
                    <a:p>
                      <a:pPr marL="0" marR="0" algn="ctr">
                        <a:spcBef>
                          <a:spcPts val="0"/>
                        </a:spcBef>
                        <a:spcAft>
                          <a:spcPts val="0"/>
                        </a:spcAft>
                      </a:pPr>
                      <a:r>
                        <a:rPr lang="en-US" sz="1500" dirty="0">
                          <a:effectLst/>
                        </a:rPr>
                        <a:t> </a:t>
                      </a:r>
                      <a:endParaRPr lang="en-CA" sz="1000" dirty="0">
                        <a:effectLst/>
                        <a:latin typeface="Arial"/>
                        <a:ea typeface="Times New Roman"/>
                        <a:cs typeface="Times New Roman"/>
                      </a:endParaRPr>
                    </a:p>
                  </a:txBody>
                  <a:tcPr marL="58733" marR="58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500" dirty="0">
                          <a:effectLst/>
                        </a:rPr>
                        <a:t> </a:t>
                      </a:r>
                      <a:endParaRPr lang="en-CA" sz="1000" dirty="0">
                        <a:effectLst/>
                        <a:latin typeface="Arial"/>
                        <a:ea typeface="Times New Roman"/>
                        <a:cs typeface="Times New Roman"/>
                      </a:endParaRPr>
                    </a:p>
                  </a:txBody>
                  <a:tcPr marL="58733" marR="58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500" dirty="0">
                          <a:effectLst/>
                        </a:rPr>
                        <a:t> </a:t>
                      </a:r>
                      <a:endParaRPr lang="en-CA" sz="1000" dirty="0">
                        <a:effectLst/>
                        <a:latin typeface="Arial"/>
                        <a:ea typeface="Times New Roman"/>
                        <a:cs typeface="Times New Roman"/>
                      </a:endParaRPr>
                    </a:p>
                  </a:txBody>
                  <a:tcPr marL="58733" marR="58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500" dirty="0">
                          <a:effectLst/>
                        </a:rPr>
                        <a:t> </a:t>
                      </a:r>
                      <a:endParaRPr lang="en-CA" sz="1000" dirty="0">
                        <a:effectLst/>
                        <a:latin typeface="Arial"/>
                        <a:ea typeface="Times New Roman"/>
                        <a:cs typeface="Times New Roman"/>
                      </a:endParaRPr>
                    </a:p>
                  </a:txBody>
                  <a:tcPr marL="58733" marR="58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1500" dirty="0">
                          <a:effectLst/>
                        </a:rPr>
                        <a:t> </a:t>
                      </a:r>
                      <a:endParaRPr lang="en-CA" sz="1000" dirty="0">
                        <a:effectLst/>
                        <a:latin typeface="Arial"/>
                        <a:ea typeface="Times New Roman"/>
                        <a:cs typeface="Times New Roman"/>
                      </a:endParaRPr>
                    </a:p>
                  </a:txBody>
                  <a:tcPr marL="58733" marR="58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1500" dirty="0">
                          <a:effectLst/>
                        </a:rPr>
                        <a:t> </a:t>
                      </a:r>
                      <a:endParaRPr lang="en-CA" sz="1000" dirty="0">
                        <a:effectLst/>
                        <a:latin typeface="Arial"/>
                        <a:ea typeface="Times New Roman"/>
                        <a:cs typeface="Times New Roman"/>
                      </a:endParaRPr>
                    </a:p>
                  </a:txBody>
                  <a:tcPr marL="58733" marR="58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807508">
                <a:tc>
                  <a:txBody>
                    <a:bodyPr/>
                    <a:lstStyle/>
                    <a:p>
                      <a:pPr marL="0" marR="0" algn="ctr">
                        <a:spcBef>
                          <a:spcPts val="0"/>
                        </a:spcBef>
                        <a:spcAft>
                          <a:spcPts val="0"/>
                        </a:spcAft>
                      </a:pPr>
                      <a:r>
                        <a:rPr lang="en-CA" sz="2400" b="1" kern="0" dirty="0" smtClean="0">
                          <a:effectLst/>
                        </a:rPr>
                        <a:t>Why</a:t>
                      </a:r>
                      <a:endParaRPr lang="en-CA" sz="2400" b="1" dirty="0">
                        <a:effectLst/>
                        <a:latin typeface="Times New Roman"/>
                      </a:endParaRPr>
                    </a:p>
                  </a:txBody>
                  <a:tcPr marL="58733" marR="58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600" b="1" dirty="0">
                          <a:effectLst/>
                        </a:rPr>
                        <a:t> </a:t>
                      </a:r>
                      <a:endParaRPr lang="en-CA" sz="1600" b="1" dirty="0">
                        <a:effectLst/>
                      </a:endParaRPr>
                    </a:p>
                    <a:p>
                      <a:pPr marL="0" marR="0" algn="ctr">
                        <a:spcBef>
                          <a:spcPts val="0"/>
                        </a:spcBef>
                        <a:spcAft>
                          <a:spcPts val="0"/>
                        </a:spcAft>
                      </a:pPr>
                      <a:r>
                        <a:rPr lang="en-US" sz="1600" b="1" dirty="0">
                          <a:effectLst/>
                        </a:rPr>
                        <a:t> </a:t>
                      </a:r>
                      <a:endParaRPr lang="en-CA" sz="1600" b="1" dirty="0">
                        <a:effectLst/>
                        <a:latin typeface="Arial"/>
                        <a:ea typeface="Times New Roman"/>
                        <a:cs typeface="Times New Roman"/>
                      </a:endParaRPr>
                    </a:p>
                  </a:txBody>
                  <a:tcPr marL="58733" marR="58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600" b="1" dirty="0" smtClean="0">
                          <a:effectLst/>
                        </a:rPr>
                        <a:t>SYN-THESIS</a:t>
                      </a:r>
                      <a:r>
                        <a:rPr lang="en-US" sz="1600" b="1" dirty="0">
                          <a:effectLst/>
                        </a:rPr>
                        <a:t> </a:t>
                      </a:r>
                      <a:endParaRPr lang="en-CA" sz="1600" b="1" dirty="0">
                        <a:effectLst/>
                        <a:latin typeface="Arial"/>
                        <a:ea typeface="Times New Roman"/>
                        <a:cs typeface="Times New Roman"/>
                      </a:endParaRPr>
                    </a:p>
                  </a:txBody>
                  <a:tcPr marL="58733" marR="58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500" dirty="0">
                          <a:effectLst/>
                        </a:rPr>
                        <a:t> </a:t>
                      </a:r>
                      <a:endParaRPr lang="en-CA" sz="1000" dirty="0">
                        <a:effectLst/>
                        <a:latin typeface="Arial"/>
                        <a:ea typeface="Times New Roman"/>
                        <a:cs typeface="Times New Roman"/>
                      </a:endParaRPr>
                    </a:p>
                  </a:txBody>
                  <a:tcPr marL="58733" marR="58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500" dirty="0">
                          <a:effectLst/>
                        </a:rPr>
                        <a:t> </a:t>
                      </a:r>
                      <a:endParaRPr lang="en-CA" sz="1000" dirty="0">
                        <a:effectLst/>
                        <a:latin typeface="Arial"/>
                        <a:ea typeface="Times New Roman"/>
                        <a:cs typeface="Times New Roman"/>
                      </a:endParaRPr>
                    </a:p>
                  </a:txBody>
                  <a:tcPr marL="58733" marR="58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1500" dirty="0">
                          <a:effectLst/>
                        </a:rPr>
                        <a:t> </a:t>
                      </a:r>
                      <a:r>
                        <a:rPr lang="en-US" sz="1600" b="1" dirty="0" smtClean="0">
                          <a:effectLst/>
                        </a:rPr>
                        <a:t>APPLI-CATION</a:t>
                      </a:r>
                      <a:endParaRPr lang="en-CA" sz="1600" b="1" dirty="0">
                        <a:effectLst/>
                        <a:latin typeface="Arial"/>
                        <a:ea typeface="Times New Roman"/>
                        <a:cs typeface="Times New Roman"/>
                      </a:endParaRPr>
                    </a:p>
                  </a:txBody>
                  <a:tcPr marL="58733" marR="58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1500" dirty="0">
                          <a:effectLst/>
                        </a:rPr>
                        <a:t> </a:t>
                      </a:r>
                      <a:endParaRPr lang="en-CA" sz="1000" dirty="0">
                        <a:effectLst/>
                        <a:latin typeface="Arial"/>
                        <a:ea typeface="Times New Roman"/>
                        <a:cs typeface="Times New Roman"/>
                      </a:endParaRPr>
                    </a:p>
                  </a:txBody>
                  <a:tcPr marL="58733" marR="58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r h="478775">
                <a:tc>
                  <a:txBody>
                    <a:bodyPr/>
                    <a:lstStyle/>
                    <a:p>
                      <a:pPr marL="0" marR="0" algn="ctr">
                        <a:spcBef>
                          <a:spcPts val="0"/>
                        </a:spcBef>
                        <a:spcAft>
                          <a:spcPts val="0"/>
                        </a:spcAft>
                      </a:pPr>
                      <a:r>
                        <a:rPr lang="en-US" sz="2400" b="1" dirty="0">
                          <a:effectLst/>
                        </a:rPr>
                        <a:t>How</a:t>
                      </a:r>
                      <a:endParaRPr lang="en-CA" sz="2400" b="1" dirty="0">
                        <a:effectLst/>
                        <a:latin typeface="Arial"/>
                        <a:ea typeface="Times New Roman"/>
                        <a:cs typeface="Times New Roman"/>
                      </a:endParaRPr>
                    </a:p>
                  </a:txBody>
                  <a:tcPr marL="58733" marR="58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500" dirty="0">
                          <a:effectLst/>
                        </a:rPr>
                        <a:t> </a:t>
                      </a:r>
                      <a:endParaRPr lang="en-CA" sz="1000" dirty="0">
                        <a:effectLst/>
                      </a:endParaRPr>
                    </a:p>
                    <a:p>
                      <a:pPr marL="0" marR="0" algn="ctr">
                        <a:spcBef>
                          <a:spcPts val="0"/>
                        </a:spcBef>
                        <a:spcAft>
                          <a:spcPts val="0"/>
                        </a:spcAft>
                      </a:pPr>
                      <a:r>
                        <a:rPr lang="en-US" sz="1500" dirty="0">
                          <a:effectLst/>
                        </a:rPr>
                        <a:t> </a:t>
                      </a:r>
                      <a:endParaRPr lang="en-CA" sz="1000" dirty="0">
                        <a:effectLst/>
                        <a:latin typeface="Arial"/>
                        <a:ea typeface="Times New Roman"/>
                        <a:cs typeface="Times New Roman"/>
                      </a:endParaRPr>
                    </a:p>
                  </a:txBody>
                  <a:tcPr marL="58733" marR="58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500" dirty="0">
                          <a:effectLst/>
                        </a:rPr>
                        <a:t> </a:t>
                      </a:r>
                      <a:endParaRPr lang="en-CA" sz="1000" dirty="0">
                        <a:effectLst/>
                        <a:latin typeface="Arial"/>
                        <a:ea typeface="Times New Roman"/>
                        <a:cs typeface="Times New Roman"/>
                      </a:endParaRPr>
                    </a:p>
                  </a:txBody>
                  <a:tcPr marL="58733" marR="58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500" dirty="0">
                          <a:effectLst/>
                        </a:rPr>
                        <a:t> </a:t>
                      </a:r>
                      <a:endParaRPr lang="en-CA" sz="1000" dirty="0">
                        <a:effectLst/>
                        <a:latin typeface="Arial"/>
                        <a:ea typeface="Times New Roman"/>
                        <a:cs typeface="Times New Roman"/>
                      </a:endParaRPr>
                    </a:p>
                  </a:txBody>
                  <a:tcPr marL="58733" marR="58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spcBef>
                          <a:spcPts val="0"/>
                        </a:spcBef>
                        <a:spcAft>
                          <a:spcPts val="0"/>
                        </a:spcAft>
                      </a:pPr>
                      <a:r>
                        <a:rPr lang="en-US" sz="1500" dirty="0">
                          <a:effectLst/>
                        </a:rPr>
                        <a:t> </a:t>
                      </a:r>
                      <a:endParaRPr lang="en-CA" sz="1000" dirty="0">
                        <a:effectLst/>
                        <a:latin typeface="Arial"/>
                        <a:ea typeface="Times New Roman"/>
                        <a:cs typeface="Times New Roman"/>
                      </a:endParaRPr>
                    </a:p>
                  </a:txBody>
                  <a:tcPr marL="58733" marR="58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1500" dirty="0">
                          <a:effectLst/>
                        </a:rPr>
                        <a:t> </a:t>
                      </a:r>
                      <a:endParaRPr lang="en-CA" sz="1000" dirty="0">
                        <a:effectLst/>
                        <a:latin typeface="Arial"/>
                        <a:ea typeface="Times New Roman"/>
                        <a:cs typeface="Times New Roman"/>
                      </a:endParaRPr>
                    </a:p>
                  </a:txBody>
                  <a:tcPr marL="58733" marR="58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algn="ctr">
                        <a:spcBef>
                          <a:spcPts val="0"/>
                        </a:spcBef>
                        <a:spcAft>
                          <a:spcPts val="0"/>
                        </a:spcAft>
                      </a:pPr>
                      <a:r>
                        <a:rPr lang="en-US" sz="1500" dirty="0" smtClean="0">
                          <a:effectLst/>
                        </a:rPr>
                        <a:t> </a:t>
                      </a:r>
                      <a:endParaRPr lang="en-CA" sz="1000" dirty="0">
                        <a:effectLst/>
                        <a:latin typeface="Arial"/>
                        <a:ea typeface="Times New Roman"/>
                        <a:cs typeface="Times New Roman"/>
                      </a:endParaRPr>
                    </a:p>
                  </a:txBody>
                  <a:tcPr marL="58733" marR="5873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bl>
          </a:graphicData>
        </a:graphic>
      </p:graphicFrame>
      <p:sp>
        <p:nvSpPr>
          <p:cNvPr id="5" name="Rectangle 2"/>
          <p:cNvSpPr>
            <a:spLocks noChangeArrowheads="1"/>
          </p:cNvSpPr>
          <p:nvPr/>
        </p:nvSpPr>
        <p:spPr bwMode="auto">
          <a:xfrm>
            <a:off x="3732213" y="2181225"/>
            <a:ext cx="155416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1"/>
          <p:cNvSpPr>
            <a:spLocks noChangeArrowheads="1"/>
          </p:cNvSpPr>
          <p:nvPr/>
        </p:nvSpPr>
        <p:spPr bwMode="auto">
          <a:xfrm>
            <a:off x="3549650" y="2230438"/>
            <a:ext cx="2011363"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199840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RAN Chart </a:t>
            </a:r>
            <a:r>
              <a:rPr lang="en-CA" sz="1600" dirty="0" smtClean="0"/>
              <a:t>by Tony Stead </a:t>
            </a:r>
            <a:r>
              <a:rPr lang="en-CA" sz="1600" u="sng" dirty="0" smtClean="0"/>
              <a:t>Reality Checks</a:t>
            </a:r>
            <a:r>
              <a:rPr lang="en-CA" sz="1600" dirty="0" smtClean="0"/>
              <a:t> Pembroke 2006</a:t>
            </a:r>
            <a:endParaRPr lang="en-CA" sz="1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24508632"/>
              </p:ext>
            </p:extLst>
          </p:nvPr>
        </p:nvGraphicFramePr>
        <p:xfrm>
          <a:off x="1429571" y="2636912"/>
          <a:ext cx="7499349" cy="3630921"/>
        </p:xfrm>
        <a:graphic>
          <a:graphicData uri="http://schemas.openxmlformats.org/drawingml/2006/table">
            <a:tbl>
              <a:tblPr firstRow="1" firstCol="1" lastRow="1" lastCol="1" bandRow="1" bandCol="1">
                <a:tableStyleId>{5C22544A-7EE6-4342-B048-85BDC9FD1C3A}</a:tableStyleId>
              </a:tblPr>
              <a:tblGrid>
                <a:gridCol w="1630261"/>
                <a:gridCol w="1224136"/>
                <a:gridCol w="1368152"/>
                <a:gridCol w="1872208"/>
                <a:gridCol w="1404592"/>
              </a:tblGrid>
              <a:tr h="1368724">
                <a:tc>
                  <a:txBody>
                    <a:bodyPr/>
                    <a:lstStyle/>
                    <a:p>
                      <a:pPr marL="0" marR="0" algn="ctr">
                        <a:spcBef>
                          <a:spcPts val="0"/>
                        </a:spcBef>
                        <a:spcAft>
                          <a:spcPts val="0"/>
                        </a:spcAft>
                      </a:pPr>
                      <a:r>
                        <a:rPr lang="en-US" sz="2400" dirty="0">
                          <a:solidFill>
                            <a:schemeClr val="tx1"/>
                          </a:solidFill>
                          <a:effectLst/>
                        </a:rPr>
                        <a:t>What I </a:t>
                      </a:r>
                      <a:endParaRPr lang="en-US" sz="2400" dirty="0" smtClean="0">
                        <a:solidFill>
                          <a:schemeClr val="tx1"/>
                        </a:solidFill>
                        <a:effectLst/>
                      </a:endParaRPr>
                    </a:p>
                    <a:p>
                      <a:pPr marL="0" marR="0" algn="ctr">
                        <a:spcBef>
                          <a:spcPts val="0"/>
                        </a:spcBef>
                        <a:spcAft>
                          <a:spcPts val="0"/>
                        </a:spcAft>
                      </a:pPr>
                      <a:r>
                        <a:rPr lang="en-US" sz="2400" dirty="0" smtClean="0">
                          <a:solidFill>
                            <a:schemeClr val="tx1"/>
                          </a:solidFill>
                          <a:effectLst/>
                        </a:rPr>
                        <a:t>Think </a:t>
                      </a:r>
                      <a:r>
                        <a:rPr lang="en-US" sz="2400" dirty="0">
                          <a:solidFill>
                            <a:schemeClr val="tx1"/>
                          </a:solidFill>
                          <a:effectLst/>
                        </a:rPr>
                        <a:t>I Know</a:t>
                      </a:r>
                      <a:endParaRPr lang="en-CA" sz="2400" dirty="0">
                        <a:solidFill>
                          <a:schemeClr val="tx1"/>
                        </a:solidFill>
                        <a:effectLst/>
                        <a:latin typeface="Arial"/>
                        <a:ea typeface="Times New Roman"/>
                        <a:cs typeface="Times New Roman"/>
                      </a:endParaRPr>
                    </a:p>
                  </a:txBody>
                  <a:tcPr marL="56981" marR="56981" marT="0" marB="0">
                    <a:solidFill>
                      <a:schemeClr val="bg1">
                        <a:lumMod val="85000"/>
                      </a:schemeClr>
                    </a:solidFill>
                  </a:tcPr>
                </a:tc>
                <a:tc>
                  <a:txBody>
                    <a:bodyPr/>
                    <a:lstStyle/>
                    <a:p>
                      <a:pPr marL="0" marR="0" algn="ctr">
                        <a:spcBef>
                          <a:spcPts val="0"/>
                        </a:spcBef>
                        <a:spcAft>
                          <a:spcPts val="0"/>
                        </a:spcAft>
                      </a:pPr>
                      <a:r>
                        <a:rPr lang="en-US" sz="2400" dirty="0" smtClean="0">
                          <a:solidFill>
                            <a:schemeClr val="tx1"/>
                          </a:solidFill>
                          <a:effectLst/>
                        </a:rPr>
                        <a:t>Con-</a:t>
                      </a:r>
                    </a:p>
                    <a:p>
                      <a:pPr marL="0" marR="0" algn="ctr">
                        <a:spcBef>
                          <a:spcPts val="0"/>
                        </a:spcBef>
                        <a:spcAft>
                          <a:spcPts val="0"/>
                        </a:spcAft>
                      </a:pPr>
                      <a:r>
                        <a:rPr lang="en-US" sz="2400" dirty="0" smtClean="0">
                          <a:solidFill>
                            <a:schemeClr val="tx1"/>
                          </a:solidFill>
                          <a:effectLst/>
                        </a:rPr>
                        <a:t>firmed</a:t>
                      </a:r>
                      <a:endParaRPr lang="en-CA" sz="2400" dirty="0">
                        <a:solidFill>
                          <a:schemeClr val="tx1"/>
                        </a:solidFill>
                        <a:effectLst/>
                        <a:latin typeface="Arial"/>
                        <a:ea typeface="Times New Roman"/>
                        <a:cs typeface="Times New Roman"/>
                      </a:endParaRPr>
                    </a:p>
                  </a:txBody>
                  <a:tcPr marL="56981" marR="56981" marT="0" marB="0">
                    <a:solidFill>
                      <a:schemeClr val="bg1">
                        <a:lumMod val="85000"/>
                      </a:schemeClr>
                    </a:solidFill>
                  </a:tcPr>
                </a:tc>
                <a:tc>
                  <a:txBody>
                    <a:bodyPr/>
                    <a:lstStyle/>
                    <a:p>
                      <a:pPr marL="0" marR="0" algn="ctr">
                        <a:spcBef>
                          <a:spcPts val="0"/>
                        </a:spcBef>
                        <a:spcAft>
                          <a:spcPts val="0"/>
                        </a:spcAft>
                      </a:pPr>
                      <a:r>
                        <a:rPr lang="en-US" sz="2400" dirty="0" err="1" smtClean="0">
                          <a:solidFill>
                            <a:schemeClr val="tx1"/>
                          </a:solidFill>
                          <a:effectLst/>
                        </a:rPr>
                        <a:t>Miscon</a:t>
                      </a:r>
                      <a:r>
                        <a:rPr lang="en-US" sz="2400" dirty="0" smtClean="0">
                          <a:solidFill>
                            <a:schemeClr val="tx1"/>
                          </a:solidFill>
                          <a:effectLst/>
                        </a:rPr>
                        <a:t>-</a:t>
                      </a:r>
                    </a:p>
                    <a:p>
                      <a:pPr marL="0" marR="0" algn="ctr">
                        <a:spcBef>
                          <a:spcPts val="0"/>
                        </a:spcBef>
                        <a:spcAft>
                          <a:spcPts val="0"/>
                        </a:spcAft>
                      </a:pPr>
                      <a:r>
                        <a:rPr lang="en-US" sz="2400" dirty="0" err="1" smtClean="0">
                          <a:solidFill>
                            <a:schemeClr val="tx1"/>
                          </a:solidFill>
                          <a:effectLst/>
                        </a:rPr>
                        <a:t>ceptions</a:t>
                      </a:r>
                      <a:endParaRPr lang="en-CA" sz="2400" dirty="0">
                        <a:solidFill>
                          <a:schemeClr val="tx1"/>
                        </a:solidFill>
                        <a:effectLst/>
                        <a:latin typeface="Arial"/>
                        <a:ea typeface="Times New Roman"/>
                        <a:cs typeface="Times New Roman"/>
                      </a:endParaRPr>
                    </a:p>
                  </a:txBody>
                  <a:tcPr marL="56981" marR="56981" marT="0" marB="0">
                    <a:solidFill>
                      <a:schemeClr val="bg1">
                        <a:lumMod val="85000"/>
                      </a:schemeClr>
                    </a:solidFill>
                  </a:tcPr>
                </a:tc>
                <a:tc>
                  <a:txBody>
                    <a:bodyPr/>
                    <a:lstStyle/>
                    <a:p>
                      <a:pPr marL="0" marR="0" algn="ctr">
                        <a:spcBef>
                          <a:spcPts val="0"/>
                        </a:spcBef>
                        <a:spcAft>
                          <a:spcPts val="0"/>
                        </a:spcAft>
                      </a:pPr>
                      <a:r>
                        <a:rPr lang="en-US" sz="2400" dirty="0">
                          <a:solidFill>
                            <a:schemeClr val="tx1"/>
                          </a:solidFill>
                          <a:effectLst/>
                        </a:rPr>
                        <a:t>New </a:t>
                      </a:r>
                      <a:endParaRPr lang="en-US" sz="2400" dirty="0" smtClean="0">
                        <a:solidFill>
                          <a:schemeClr val="tx1"/>
                        </a:solidFill>
                        <a:effectLst/>
                      </a:endParaRPr>
                    </a:p>
                    <a:p>
                      <a:pPr marL="0" marR="0" algn="ctr">
                        <a:spcBef>
                          <a:spcPts val="0"/>
                        </a:spcBef>
                        <a:spcAft>
                          <a:spcPts val="0"/>
                        </a:spcAft>
                      </a:pPr>
                      <a:r>
                        <a:rPr lang="en-US" sz="2400" dirty="0" smtClean="0">
                          <a:solidFill>
                            <a:schemeClr val="tx1"/>
                          </a:solidFill>
                          <a:effectLst/>
                        </a:rPr>
                        <a:t>Information</a:t>
                      </a:r>
                      <a:endParaRPr lang="en-CA" sz="2400" dirty="0">
                        <a:solidFill>
                          <a:schemeClr val="tx1"/>
                        </a:solidFill>
                        <a:effectLst/>
                        <a:latin typeface="Arial"/>
                        <a:ea typeface="Times New Roman"/>
                        <a:cs typeface="Times New Roman"/>
                      </a:endParaRPr>
                    </a:p>
                  </a:txBody>
                  <a:tcPr marL="56981" marR="56981" marT="0" marB="0">
                    <a:solidFill>
                      <a:schemeClr val="bg1">
                        <a:lumMod val="85000"/>
                      </a:schemeClr>
                    </a:solidFill>
                  </a:tcPr>
                </a:tc>
                <a:tc>
                  <a:txBody>
                    <a:bodyPr/>
                    <a:lstStyle/>
                    <a:p>
                      <a:pPr marL="0" marR="0" algn="ctr">
                        <a:spcBef>
                          <a:spcPts val="0"/>
                        </a:spcBef>
                        <a:spcAft>
                          <a:spcPts val="0"/>
                        </a:spcAft>
                      </a:pPr>
                      <a:r>
                        <a:rPr lang="en-US" sz="2400" dirty="0" smtClean="0">
                          <a:solidFill>
                            <a:schemeClr val="tx1"/>
                          </a:solidFill>
                          <a:effectLst/>
                        </a:rPr>
                        <a:t>I Wonder</a:t>
                      </a:r>
                    </a:p>
                  </a:txBody>
                  <a:tcPr marL="56981" marR="56981" marT="0" marB="0">
                    <a:solidFill>
                      <a:schemeClr val="bg1">
                        <a:lumMod val="85000"/>
                      </a:schemeClr>
                    </a:solidFill>
                  </a:tcPr>
                </a:tc>
              </a:tr>
              <a:tr h="969513">
                <a:tc>
                  <a:txBody>
                    <a:bodyPr/>
                    <a:lstStyle/>
                    <a:p>
                      <a:pPr marL="0" marR="0">
                        <a:spcBef>
                          <a:spcPts val="0"/>
                        </a:spcBef>
                        <a:spcAft>
                          <a:spcPts val="0"/>
                        </a:spcAft>
                      </a:pPr>
                      <a:r>
                        <a:rPr lang="en-US" sz="1700" dirty="0">
                          <a:effectLst/>
                        </a:rPr>
                        <a:t> </a:t>
                      </a:r>
                      <a:endParaRPr lang="en-CA" sz="1000" dirty="0">
                        <a:effectLst/>
                      </a:endParaRPr>
                    </a:p>
                    <a:p>
                      <a:pPr marL="0" marR="0">
                        <a:spcBef>
                          <a:spcPts val="0"/>
                        </a:spcBef>
                        <a:spcAft>
                          <a:spcPts val="0"/>
                        </a:spcAft>
                      </a:pPr>
                      <a:r>
                        <a:rPr lang="en-US" sz="1700" dirty="0">
                          <a:effectLst/>
                        </a:rPr>
                        <a:t> </a:t>
                      </a:r>
                      <a:endParaRPr lang="en-CA" sz="1000" dirty="0">
                        <a:effectLst/>
                      </a:endParaRPr>
                    </a:p>
                    <a:p>
                      <a:pPr marL="0" marR="0">
                        <a:spcBef>
                          <a:spcPts val="0"/>
                        </a:spcBef>
                        <a:spcAft>
                          <a:spcPts val="0"/>
                        </a:spcAft>
                      </a:pPr>
                      <a:r>
                        <a:rPr lang="en-US" sz="1700" dirty="0">
                          <a:effectLst/>
                        </a:rPr>
                        <a:t> </a:t>
                      </a:r>
                      <a:endParaRPr lang="en-CA" sz="1000" dirty="0">
                        <a:effectLst/>
                        <a:latin typeface="Arial"/>
                        <a:ea typeface="Times New Roman"/>
                        <a:cs typeface="Times New Roman"/>
                      </a:endParaRPr>
                    </a:p>
                  </a:txBody>
                  <a:tcPr marL="56981" marR="56981" marT="0" marB="0">
                    <a:solidFill>
                      <a:schemeClr val="bg1">
                        <a:lumMod val="85000"/>
                      </a:schemeClr>
                    </a:solidFill>
                  </a:tcPr>
                </a:tc>
                <a:tc>
                  <a:txBody>
                    <a:bodyPr/>
                    <a:lstStyle/>
                    <a:p>
                      <a:pPr marL="0" marR="0">
                        <a:spcBef>
                          <a:spcPts val="0"/>
                        </a:spcBef>
                        <a:spcAft>
                          <a:spcPts val="0"/>
                        </a:spcAft>
                      </a:pPr>
                      <a:r>
                        <a:rPr lang="en-US" sz="1700">
                          <a:effectLst/>
                        </a:rPr>
                        <a:t> </a:t>
                      </a:r>
                      <a:endParaRPr lang="en-CA" sz="1000">
                        <a:effectLst/>
                        <a:latin typeface="Arial"/>
                        <a:ea typeface="Times New Roman"/>
                        <a:cs typeface="Times New Roman"/>
                      </a:endParaRPr>
                    </a:p>
                  </a:txBody>
                  <a:tcPr marL="56981" marR="56981" marT="0" marB="0">
                    <a:solidFill>
                      <a:schemeClr val="bg1">
                        <a:lumMod val="85000"/>
                      </a:schemeClr>
                    </a:solidFill>
                  </a:tcPr>
                </a:tc>
                <a:tc>
                  <a:txBody>
                    <a:bodyPr/>
                    <a:lstStyle/>
                    <a:p>
                      <a:pPr marL="0" marR="0">
                        <a:spcBef>
                          <a:spcPts val="0"/>
                        </a:spcBef>
                        <a:spcAft>
                          <a:spcPts val="0"/>
                        </a:spcAft>
                      </a:pPr>
                      <a:r>
                        <a:rPr lang="en-US" sz="1700" dirty="0">
                          <a:effectLst/>
                        </a:rPr>
                        <a:t> </a:t>
                      </a:r>
                      <a:endParaRPr lang="en-CA" sz="1000" dirty="0">
                        <a:effectLst/>
                        <a:latin typeface="Arial"/>
                        <a:ea typeface="Times New Roman"/>
                        <a:cs typeface="Times New Roman"/>
                      </a:endParaRPr>
                    </a:p>
                  </a:txBody>
                  <a:tcPr marL="56981" marR="56981" marT="0" marB="0">
                    <a:solidFill>
                      <a:schemeClr val="bg1">
                        <a:lumMod val="85000"/>
                      </a:schemeClr>
                    </a:solidFill>
                  </a:tcPr>
                </a:tc>
                <a:tc>
                  <a:txBody>
                    <a:bodyPr/>
                    <a:lstStyle/>
                    <a:p>
                      <a:pPr marL="0" marR="0">
                        <a:spcBef>
                          <a:spcPts val="0"/>
                        </a:spcBef>
                        <a:spcAft>
                          <a:spcPts val="0"/>
                        </a:spcAft>
                      </a:pPr>
                      <a:r>
                        <a:rPr lang="en-US" sz="1700">
                          <a:effectLst/>
                        </a:rPr>
                        <a:t> </a:t>
                      </a:r>
                      <a:endParaRPr lang="en-CA" sz="1000">
                        <a:effectLst/>
                        <a:latin typeface="Arial"/>
                        <a:ea typeface="Times New Roman"/>
                        <a:cs typeface="Times New Roman"/>
                      </a:endParaRPr>
                    </a:p>
                  </a:txBody>
                  <a:tcPr marL="56981" marR="56981" marT="0" marB="0">
                    <a:solidFill>
                      <a:schemeClr val="bg1">
                        <a:lumMod val="85000"/>
                      </a:schemeClr>
                    </a:solidFill>
                  </a:tcPr>
                </a:tc>
                <a:tc>
                  <a:txBody>
                    <a:bodyPr/>
                    <a:lstStyle/>
                    <a:p>
                      <a:pPr marL="0" marR="0">
                        <a:spcBef>
                          <a:spcPts val="0"/>
                        </a:spcBef>
                        <a:spcAft>
                          <a:spcPts val="0"/>
                        </a:spcAft>
                      </a:pPr>
                      <a:r>
                        <a:rPr lang="en-US" sz="1700" dirty="0">
                          <a:effectLst/>
                        </a:rPr>
                        <a:t> </a:t>
                      </a:r>
                      <a:endParaRPr lang="en-CA" sz="1000" dirty="0">
                        <a:effectLst/>
                        <a:latin typeface="Arial"/>
                        <a:ea typeface="Times New Roman"/>
                        <a:cs typeface="Times New Roman"/>
                      </a:endParaRPr>
                    </a:p>
                  </a:txBody>
                  <a:tcPr marL="56981" marR="56981" marT="0" marB="0">
                    <a:solidFill>
                      <a:schemeClr val="bg1">
                        <a:lumMod val="85000"/>
                      </a:schemeClr>
                    </a:solidFill>
                  </a:tcPr>
                </a:tc>
              </a:tr>
              <a:tr h="1292684">
                <a:tc>
                  <a:txBody>
                    <a:bodyPr/>
                    <a:lstStyle/>
                    <a:p>
                      <a:pPr marL="0" marR="0">
                        <a:spcBef>
                          <a:spcPts val="0"/>
                        </a:spcBef>
                        <a:spcAft>
                          <a:spcPts val="0"/>
                        </a:spcAft>
                      </a:pPr>
                      <a:r>
                        <a:rPr lang="en-US" sz="1700">
                          <a:effectLst/>
                        </a:rPr>
                        <a:t> </a:t>
                      </a:r>
                      <a:endParaRPr lang="en-CA" sz="1000">
                        <a:effectLst/>
                      </a:endParaRPr>
                    </a:p>
                    <a:p>
                      <a:pPr marL="0" marR="0">
                        <a:spcBef>
                          <a:spcPts val="0"/>
                        </a:spcBef>
                        <a:spcAft>
                          <a:spcPts val="0"/>
                        </a:spcAft>
                      </a:pPr>
                      <a:r>
                        <a:rPr lang="en-US" sz="1700">
                          <a:effectLst/>
                        </a:rPr>
                        <a:t> </a:t>
                      </a:r>
                      <a:endParaRPr lang="en-CA" sz="1000">
                        <a:effectLst/>
                      </a:endParaRPr>
                    </a:p>
                    <a:p>
                      <a:pPr marL="0" marR="0">
                        <a:spcBef>
                          <a:spcPts val="0"/>
                        </a:spcBef>
                        <a:spcAft>
                          <a:spcPts val="0"/>
                        </a:spcAft>
                      </a:pPr>
                      <a:r>
                        <a:rPr lang="en-US" sz="1700">
                          <a:effectLst/>
                        </a:rPr>
                        <a:t> </a:t>
                      </a:r>
                      <a:endParaRPr lang="en-CA" sz="1000">
                        <a:effectLst/>
                      </a:endParaRPr>
                    </a:p>
                    <a:p>
                      <a:pPr marL="0" marR="0">
                        <a:spcBef>
                          <a:spcPts val="0"/>
                        </a:spcBef>
                        <a:spcAft>
                          <a:spcPts val="0"/>
                        </a:spcAft>
                      </a:pPr>
                      <a:r>
                        <a:rPr lang="en-US" sz="1700">
                          <a:effectLst/>
                        </a:rPr>
                        <a:t> </a:t>
                      </a:r>
                      <a:endParaRPr lang="en-CA" sz="1000">
                        <a:effectLst/>
                        <a:latin typeface="Arial"/>
                        <a:ea typeface="Times New Roman"/>
                        <a:cs typeface="Times New Roman"/>
                      </a:endParaRPr>
                    </a:p>
                  </a:txBody>
                  <a:tcPr marL="56981" marR="56981" marT="0" marB="0">
                    <a:solidFill>
                      <a:schemeClr val="bg1">
                        <a:lumMod val="85000"/>
                      </a:schemeClr>
                    </a:solidFill>
                  </a:tcPr>
                </a:tc>
                <a:tc>
                  <a:txBody>
                    <a:bodyPr/>
                    <a:lstStyle/>
                    <a:p>
                      <a:pPr marL="0" marR="0">
                        <a:spcBef>
                          <a:spcPts val="0"/>
                        </a:spcBef>
                        <a:spcAft>
                          <a:spcPts val="0"/>
                        </a:spcAft>
                      </a:pPr>
                      <a:r>
                        <a:rPr lang="en-US" sz="1700">
                          <a:effectLst/>
                        </a:rPr>
                        <a:t> </a:t>
                      </a:r>
                      <a:endParaRPr lang="en-CA" sz="1000">
                        <a:effectLst/>
                        <a:latin typeface="Arial"/>
                        <a:ea typeface="Times New Roman"/>
                        <a:cs typeface="Times New Roman"/>
                      </a:endParaRPr>
                    </a:p>
                  </a:txBody>
                  <a:tcPr marL="56981" marR="56981" marT="0" marB="0">
                    <a:solidFill>
                      <a:schemeClr val="bg1">
                        <a:lumMod val="85000"/>
                      </a:schemeClr>
                    </a:solidFill>
                  </a:tcPr>
                </a:tc>
                <a:tc>
                  <a:txBody>
                    <a:bodyPr/>
                    <a:lstStyle/>
                    <a:p>
                      <a:pPr marL="0" marR="0">
                        <a:spcBef>
                          <a:spcPts val="0"/>
                        </a:spcBef>
                        <a:spcAft>
                          <a:spcPts val="0"/>
                        </a:spcAft>
                      </a:pPr>
                      <a:r>
                        <a:rPr lang="en-US" sz="1700">
                          <a:effectLst/>
                        </a:rPr>
                        <a:t> </a:t>
                      </a:r>
                      <a:endParaRPr lang="en-CA" sz="1000">
                        <a:effectLst/>
                        <a:latin typeface="Arial"/>
                        <a:ea typeface="Times New Roman"/>
                        <a:cs typeface="Times New Roman"/>
                      </a:endParaRPr>
                    </a:p>
                  </a:txBody>
                  <a:tcPr marL="56981" marR="56981" marT="0" marB="0">
                    <a:solidFill>
                      <a:schemeClr val="bg1">
                        <a:lumMod val="85000"/>
                      </a:schemeClr>
                    </a:solidFill>
                  </a:tcPr>
                </a:tc>
                <a:tc>
                  <a:txBody>
                    <a:bodyPr/>
                    <a:lstStyle/>
                    <a:p>
                      <a:pPr marL="0" marR="0">
                        <a:spcBef>
                          <a:spcPts val="0"/>
                        </a:spcBef>
                        <a:spcAft>
                          <a:spcPts val="0"/>
                        </a:spcAft>
                      </a:pPr>
                      <a:r>
                        <a:rPr lang="en-US" sz="1700">
                          <a:effectLst/>
                        </a:rPr>
                        <a:t> </a:t>
                      </a:r>
                      <a:endParaRPr lang="en-CA" sz="1000">
                        <a:effectLst/>
                        <a:latin typeface="Arial"/>
                        <a:ea typeface="Times New Roman"/>
                        <a:cs typeface="Times New Roman"/>
                      </a:endParaRPr>
                    </a:p>
                  </a:txBody>
                  <a:tcPr marL="56981" marR="56981" marT="0" marB="0">
                    <a:solidFill>
                      <a:schemeClr val="bg1">
                        <a:lumMod val="85000"/>
                      </a:schemeClr>
                    </a:solidFill>
                  </a:tcPr>
                </a:tc>
                <a:tc>
                  <a:txBody>
                    <a:bodyPr/>
                    <a:lstStyle/>
                    <a:p>
                      <a:pPr marL="0" marR="0">
                        <a:spcBef>
                          <a:spcPts val="0"/>
                        </a:spcBef>
                        <a:spcAft>
                          <a:spcPts val="0"/>
                        </a:spcAft>
                      </a:pPr>
                      <a:r>
                        <a:rPr lang="en-US" sz="1700" dirty="0">
                          <a:effectLst/>
                        </a:rPr>
                        <a:t> </a:t>
                      </a:r>
                      <a:endParaRPr lang="en-CA" sz="1000" dirty="0">
                        <a:effectLst/>
                        <a:latin typeface="Arial"/>
                        <a:ea typeface="Times New Roman"/>
                        <a:cs typeface="Times New Roman"/>
                      </a:endParaRPr>
                    </a:p>
                  </a:txBody>
                  <a:tcPr marL="56981" marR="56981" marT="0" marB="0">
                    <a:solidFill>
                      <a:schemeClr val="bg1">
                        <a:lumMod val="85000"/>
                      </a:schemeClr>
                    </a:solidFill>
                  </a:tcPr>
                </a:tc>
              </a:tr>
            </a:tbl>
          </a:graphicData>
        </a:graphic>
      </p:graphicFrame>
      <p:sp>
        <p:nvSpPr>
          <p:cNvPr id="5" name="Rectangle 1"/>
          <p:cNvSpPr>
            <a:spLocks noChangeArrowheads="1"/>
          </p:cNvSpPr>
          <p:nvPr/>
        </p:nvSpPr>
        <p:spPr bwMode="auto">
          <a:xfrm>
            <a:off x="1429571" y="1268760"/>
            <a:ext cx="6031257"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smtClean="0">
                <a:latin typeface="Arial" pitchFamily="34" charset="0"/>
                <a:ea typeface="Times New Roman" pitchFamily="18" charset="0"/>
                <a:cs typeface="Arial" pitchFamily="34" charset="0"/>
              </a:rPr>
              <a:t>Process:</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dirty="0" smtClean="0">
                <a:latin typeface="Arial" pitchFamily="34" charset="0"/>
                <a:ea typeface="Times New Roman" pitchFamily="18" charset="0"/>
                <a:cs typeface="Arial" pitchFamily="34" charset="0"/>
              </a:rPr>
              <a:t>Left </a:t>
            </a:r>
            <a:r>
              <a:rPr lang="en-US" altLang="en-US" sz="1200" dirty="0" smtClean="0">
                <a:latin typeface="Arial" pitchFamily="34" charset="0"/>
                <a:ea typeface="Times New Roman" pitchFamily="18" charset="0"/>
                <a:cs typeface="Arial" pitchFamily="34" charset="0"/>
                <a:sym typeface="Wingdings" panose="05000000000000000000" pitchFamily="2" charset="2"/>
              </a:rPr>
              <a:t> Right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Sticky notes for each thoughts goes in </a:t>
            </a:r>
            <a:r>
              <a:rPr kumimoji="0" lang="en-US" alt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What I think I Know</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200" b="1" dirty="0" smtClean="0">
                <a:latin typeface="Arial" pitchFamily="34" charset="0"/>
                <a:ea typeface="Times New Roman" pitchFamily="18" charset="0"/>
                <a:cs typeface="Arial" pitchFamily="34" charset="0"/>
              </a:rPr>
              <a:t>Research </a:t>
            </a:r>
            <a:r>
              <a:rPr lang="en-US" altLang="en-US" sz="1200" b="1" dirty="0" smtClean="0">
                <a:latin typeface="Arial" pitchFamily="34" charset="0"/>
                <a:ea typeface="Times New Roman" pitchFamily="18" charset="0"/>
                <a:cs typeface="Arial" pitchFamily="34" charset="0"/>
                <a:sym typeface="Wingdings" panose="05000000000000000000" pitchFamily="2" charset="2"/>
              </a:rPr>
              <a:t> </a:t>
            </a:r>
            <a:r>
              <a:rPr lang="en-US" altLang="en-US" sz="1200" dirty="0" smtClean="0">
                <a:latin typeface="Arial" pitchFamily="34" charset="0"/>
                <a:ea typeface="Times New Roman" pitchFamily="18" charset="0"/>
                <a:cs typeface="Arial" pitchFamily="34" charset="0"/>
                <a:sym typeface="Wingdings" panose="05000000000000000000" pitchFamily="2" charset="2"/>
              </a:rPr>
              <a:t>move sticky note to </a:t>
            </a:r>
            <a:r>
              <a:rPr kumimoji="0" lang="en-US" alt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Confirmed </a:t>
            </a:r>
            <a:r>
              <a:rPr kumimoji="0" lang="en-US" altLang="en-US" sz="12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or</a:t>
            </a:r>
            <a:r>
              <a:rPr kumimoji="0" lang="en-US" altLang="en-US" sz="120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alt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Misconceptions</a:t>
            </a:r>
            <a:r>
              <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Add new sticky note to </a:t>
            </a:r>
            <a:r>
              <a:rPr kumimoji="0" lang="en-US" alt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New Information</a:t>
            </a:r>
            <a:r>
              <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a:t>
            </a:r>
            <a:r>
              <a:rPr kumimoji="0" lang="en-US" alt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Wonderings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CA" alt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88344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H.O.T. continued</a:t>
            </a:r>
            <a:endParaRPr lang="en-CA" dirty="0"/>
          </a:p>
        </p:txBody>
      </p:sp>
      <p:sp>
        <p:nvSpPr>
          <p:cNvPr id="7" name="Content Placeholder 6"/>
          <p:cNvSpPr>
            <a:spLocks noGrp="1"/>
          </p:cNvSpPr>
          <p:nvPr>
            <p:ph idx="1"/>
          </p:nvPr>
        </p:nvSpPr>
        <p:spPr/>
        <p:txBody>
          <a:bodyPr>
            <a:normAutofit/>
          </a:bodyPr>
          <a:lstStyle/>
          <a:p>
            <a:r>
              <a:rPr lang="en-CA" dirty="0" smtClean="0"/>
              <a:t>Consider Bloom’s Taxonomy, (Revised)</a:t>
            </a:r>
          </a:p>
          <a:p>
            <a:r>
              <a:rPr lang="en-CA" b="1" i="1" dirty="0" smtClean="0"/>
              <a:t>Creating -- Generating </a:t>
            </a:r>
            <a:r>
              <a:rPr lang="en-CA" b="1" i="1" dirty="0"/>
              <a:t>new ideas, products, or ways of viewing </a:t>
            </a:r>
            <a:r>
              <a:rPr lang="en-CA" b="1" i="1" dirty="0" smtClean="0"/>
              <a:t>things. Designing</a:t>
            </a:r>
            <a:r>
              <a:rPr lang="en-CA" b="1" i="1" dirty="0"/>
              <a:t>, constructing, planning, </a:t>
            </a:r>
            <a:r>
              <a:rPr lang="en-CA" b="1" i="1" dirty="0" smtClean="0"/>
              <a:t>producing, inventing.</a:t>
            </a:r>
          </a:p>
          <a:p>
            <a:r>
              <a:rPr lang="en-CA" b="1" i="1" dirty="0" smtClean="0"/>
              <a:t>Evaluating -- Justifying </a:t>
            </a:r>
            <a:r>
              <a:rPr lang="en-CA" b="1" i="1" dirty="0"/>
              <a:t>a decision or course of </a:t>
            </a:r>
            <a:r>
              <a:rPr lang="en-CA" b="1" i="1" dirty="0" smtClean="0"/>
              <a:t>action. Checking</a:t>
            </a:r>
            <a:r>
              <a:rPr lang="en-CA" b="1" i="1" dirty="0"/>
              <a:t>, </a:t>
            </a:r>
            <a:r>
              <a:rPr lang="en-CA" b="1" i="1" dirty="0" smtClean="0"/>
              <a:t>hypothesising</a:t>
            </a:r>
            <a:r>
              <a:rPr lang="en-CA" b="1" i="1" dirty="0"/>
              <a:t>, critiquing, </a:t>
            </a:r>
            <a:r>
              <a:rPr lang="en-CA" b="1" i="1" dirty="0" smtClean="0"/>
              <a:t>judging, experimenting, comparing/contrasting</a:t>
            </a:r>
            <a:endParaRPr lang="en-CA" dirty="0"/>
          </a:p>
        </p:txBody>
      </p:sp>
    </p:spTree>
    <p:extLst>
      <p:ext uri="{BB962C8B-B14F-4D97-AF65-F5344CB8AC3E}">
        <p14:creationId xmlns:p14="http://schemas.microsoft.com/office/powerpoint/2010/main" val="20296132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Museum supports</a:t>
            </a:r>
            <a:endParaRPr lang="en-CA" dirty="0"/>
          </a:p>
        </p:txBody>
      </p:sp>
      <p:sp>
        <p:nvSpPr>
          <p:cNvPr id="3" name="Content Placeholder 2"/>
          <p:cNvSpPr>
            <a:spLocks noGrp="1"/>
          </p:cNvSpPr>
          <p:nvPr>
            <p:ph idx="1"/>
          </p:nvPr>
        </p:nvSpPr>
        <p:spPr/>
        <p:txBody>
          <a:bodyPr/>
          <a:lstStyle/>
          <a:p>
            <a:r>
              <a:rPr lang="en-CA" dirty="0"/>
              <a:t>P</a:t>
            </a:r>
            <a:r>
              <a:rPr lang="en-CA" dirty="0" smtClean="0"/>
              <a:t>eople to connect with …</a:t>
            </a:r>
          </a:p>
          <a:p>
            <a:r>
              <a:rPr lang="en-CA" dirty="0"/>
              <a:t>Ontario Archives </a:t>
            </a:r>
            <a:endParaRPr lang="en-CA" dirty="0" smtClean="0"/>
          </a:p>
          <a:p>
            <a:pPr marL="82296" indent="0">
              <a:buNone/>
            </a:pPr>
            <a:r>
              <a:rPr lang="en-CA" dirty="0"/>
              <a:t> </a:t>
            </a:r>
            <a:r>
              <a:rPr lang="en-CA" dirty="0" smtClean="0"/>
              <a:t> www.archives.gov.on.ca</a:t>
            </a:r>
          </a:p>
          <a:p>
            <a:r>
              <a:rPr lang="en-CA" dirty="0" smtClean="0"/>
              <a:t>Canadian Archives</a:t>
            </a:r>
          </a:p>
          <a:p>
            <a:pPr marL="82296" indent="0">
              <a:buNone/>
            </a:pPr>
            <a:r>
              <a:rPr lang="en-CA" dirty="0"/>
              <a:t>   </a:t>
            </a:r>
            <a:r>
              <a:rPr lang="en-CA" dirty="0" smtClean="0"/>
              <a:t>www.collectionscanada.gc.ca</a:t>
            </a:r>
            <a:endParaRPr lang="en-CA" dirty="0"/>
          </a:p>
        </p:txBody>
      </p:sp>
    </p:spTree>
    <p:extLst>
      <p:ext uri="{BB962C8B-B14F-4D97-AF65-F5344CB8AC3E}">
        <p14:creationId xmlns:p14="http://schemas.microsoft.com/office/powerpoint/2010/main" val="27154916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endParaRPr lang="en-CA"/>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8" y="-243408"/>
            <a:ext cx="9144000" cy="7101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35597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0768" y="-99392"/>
            <a:ext cx="11484768" cy="7488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40009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88" y="-14436"/>
            <a:ext cx="10056068" cy="6683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915816" y="538560"/>
            <a:ext cx="6228184" cy="584775"/>
          </a:xfrm>
          <a:prstGeom prst="rect">
            <a:avLst/>
          </a:prstGeom>
          <a:noFill/>
        </p:spPr>
        <p:txBody>
          <a:bodyPr wrap="square" lIns="91440" tIns="45720" rIns="91440" bIns="45720">
            <a:spAutoFit/>
          </a:bodyP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22 pages on James Bay Treaty</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021616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Heritage Fair</a:t>
            </a:r>
            <a:endParaRPr lang="en-CA" dirty="0"/>
          </a:p>
        </p:txBody>
      </p:sp>
      <p:sp>
        <p:nvSpPr>
          <p:cNvPr id="7" name="Content Placeholder 6"/>
          <p:cNvSpPr>
            <a:spLocks noGrp="1"/>
          </p:cNvSpPr>
          <p:nvPr>
            <p:ph idx="1"/>
          </p:nvPr>
        </p:nvSpPr>
        <p:spPr/>
        <p:txBody>
          <a:bodyPr>
            <a:normAutofit/>
          </a:bodyPr>
          <a:lstStyle/>
          <a:p>
            <a:pPr marL="82296" indent="0">
              <a:buNone/>
            </a:pPr>
            <a:r>
              <a:rPr lang="en-CA" sz="8000" dirty="0" smtClean="0"/>
              <a:t>BIASED?</a:t>
            </a:r>
          </a:p>
          <a:p>
            <a:pPr marL="82296" indent="0">
              <a:buNone/>
            </a:pPr>
            <a:r>
              <a:rPr lang="en-CA" sz="8000" dirty="0" smtClean="0"/>
              <a:t>Yes,</a:t>
            </a:r>
          </a:p>
          <a:p>
            <a:pPr marL="82296" indent="0">
              <a:buNone/>
            </a:pPr>
            <a:r>
              <a:rPr lang="en-CA" sz="8000" dirty="0" smtClean="0"/>
              <a:t>Yes we are.</a:t>
            </a:r>
          </a:p>
          <a:p>
            <a:pPr marL="82296" indent="0">
              <a:buNone/>
            </a:pPr>
            <a:endParaRPr lang="en-CA" sz="8000" dirty="0"/>
          </a:p>
        </p:txBody>
      </p:sp>
    </p:spTree>
    <p:extLst>
      <p:ext uri="{BB962C8B-B14F-4D97-AF65-F5344CB8AC3E}">
        <p14:creationId xmlns:p14="http://schemas.microsoft.com/office/powerpoint/2010/main" val="350335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Go make history …</a:t>
            </a:r>
            <a:endParaRPr lang="en-CA" dirty="0"/>
          </a:p>
        </p:txBody>
      </p:sp>
      <p:pic>
        <p:nvPicPr>
          <p:cNvPr id="4" name="Content Placeholder 3" descr="http://www2.macleans.ca/wp-content/uploads/2013/10/oct14cover.jpg"/>
          <p:cNvPicPr>
            <a:picLocks noGrp="1"/>
          </p:cNvPicPr>
          <p:nvPr>
            <p:ph idx="1"/>
          </p:nvPr>
        </p:nvPicPr>
        <p:blipFill rotWithShape="1">
          <a:blip r:embed="rId3" cstate="print">
            <a:extLst>
              <a:ext uri="{28A0092B-C50C-407E-A947-70E740481C1C}">
                <a14:useLocalDpi xmlns:a14="http://schemas.microsoft.com/office/drawing/2010/main" val="0"/>
              </a:ext>
            </a:extLst>
          </a:blip>
          <a:srcRect l="1956" t="9707" b="4029"/>
          <a:stretch/>
        </p:blipFill>
        <p:spPr bwMode="auto">
          <a:xfrm>
            <a:off x="1403648" y="2060848"/>
            <a:ext cx="3456384" cy="3816424"/>
          </a:xfrm>
          <a:prstGeom prst="rect">
            <a:avLst/>
          </a:prstGeom>
          <a:noFill/>
          <a:ln>
            <a:noFill/>
          </a:ln>
          <a:extLst>
            <a:ext uri="{53640926-AAD7-44D8-BBD7-CCE9431645EC}">
              <a14:shadowObscured xmlns:a14="http://schemas.microsoft.com/office/drawing/2010/main"/>
            </a:ext>
          </a:extLst>
        </p:spPr>
      </p:pic>
      <p:pic>
        <p:nvPicPr>
          <p:cNvPr id="5" name="Picture 4" descr="http://thechronicleherald.ca/sites/default/files/u4033/astro%20book.jpg"/>
          <p:cNvPicPr/>
          <p:nvPr/>
        </p:nvPicPr>
        <p:blipFill rotWithShape="1">
          <a:blip r:embed="rId4">
            <a:extLst>
              <a:ext uri="{28A0092B-C50C-407E-A947-70E740481C1C}">
                <a14:useLocalDpi xmlns:a14="http://schemas.microsoft.com/office/drawing/2010/main" val="0"/>
              </a:ext>
            </a:extLst>
          </a:blip>
          <a:srcRect l="16800" r="16800"/>
          <a:stretch/>
        </p:blipFill>
        <p:spPr bwMode="auto">
          <a:xfrm>
            <a:off x="5796136" y="1124744"/>
            <a:ext cx="2803847" cy="421994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95739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We are not alone in this bias…</a:t>
            </a:r>
            <a:endParaRPr lang="en-CA" dirty="0"/>
          </a:p>
        </p:txBody>
      </p:sp>
      <p:sp>
        <p:nvSpPr>
          <p:cNvPr id="3" name="Content Placeholder 2"/>
          <p:cNvSpPr>
            <a:spLocks noGrp="1"/>
          </p:cNvSpPr>
          <p:nvPr>
            <p:ph idx="1"/>
          </p:nvPr>
        </p:nvSpPr>
        <p:spPr/>
        <p:txBody>
          <a:bodyPr>
            <a:normAutofit lnSpcReduction="10000"/>
          </a:bodyPr>
          <a:lstStyle/>
          <a:p>
            <a:pPr marL="82296" indent="0">
              <a:buNone/>
            </a:pPr>
            <a:r>
              <a:rPr lang="en-CA" dirty="0" smtClean="0"/>
              <a:t>                   From the </a:t>
            </a:r>
            <a:r>
              <a:rPr lang="en-CA" dirty="0"/>
              <a:t>T</a:t>
            </a:r>
            <a:r>
              <a:rPr lang="en-CA" dirty="0" smtClean="0"/>
              <a:t>op   </a:t>
            </a:r>
          </a:p>
          <a:p>
            <a:pPr marL="82296" indent="0">
              <a:buNone/>
            </a:pPr>
            <a:endParaRPr lang="en-CA" dirty="0"/>
          </a:p>
          <a:p>
            <a:pPr marL="82296" indent="0">
              <a:buNone/>
            </a:pPr>
            <a:endParaRPr lang="en-CA" dirty="0" smtClean="0"/>
          </a:p>
          <a:p>
            <a:pPr marL="82296" indent="0">
              <a:buNone/>
            </a:pPr>
            <a:endParaRPr lang="en-CA" dirty="0"/>
          </a:p>
          <a:p>
            <a:pPr marL="82296" indent="0">
              <a:buNone/>
            </a:pPr>
            <a:r>
              <a:rPr lang="en-CA" dirty="0" smtClean="0"/>
              <a:t>      Very good stuff is happening here!</a:t>
            </a:r>
          </a:p>
          <a:p>
            <a:pPr marL="82296" indent="0">
              <a:buNone/>
            </a:pPr>
            <a:endParaRPr lang="en-CA" dirty="0"/>
          </a:p>
          <a:p>
            <a:pPr marL="82296" indent="0">
              <a:buNone/>
            </a:pPr>
            <a:endParaRPr lang="en-CA" dirty="0" smtClean="0"/>
          </a:p>
          <a:p>
            <a:pPr marL="82296" indent="0">
              <a:buNone/>
            </a:pPr>
            <a:r>
              <a:rPr lang="en-CA" dirty="0" smtClean="0"/>
              <a:t>                </a:t>
            </a:r>
          </a:p>
          <a:p>
            <a:pPr marL="82296" indent="0">
              <a:buNone/>
            </a:pPr>
            <a:r>
              <a:rPr lang="en-CA" dirty="0"/>
              <a:t> </a:t>
            </a:r>
            <a:r>
              <a:rPr lang="en-CA" dirty="0" smtClean="0"/>
              <a:t>                From </a:t>
            </a:r>
            <a:r>
              <a:rPr lang="en-CA" dirty="0"/>
              <a:t>the Bottom </a:t>
            </a:r>
          </a:p>
          <a:p>
            <a:pPr marL="82296" indent="0">
              <a:buNone/>
            </a:pPr>
            <a:endParaRPr lang="en-CA" dirty="0" smtClean="0"/>
          </a:p>
        </p:txBody>
      </p:sp>
      <p:sp>
        <p:nvSpPr>
          <p:cNvPr id="4" name="Down Arrow 3"/>
          <p:cNvSpPr/>
          <p:nvPr/>
        </p:nvSpPr>
        <p:spPr>
          <a:xfrm>
            <a:off x="4631431" y="2132856"/>
            <a:ext cx="432048" cy="12065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Down Arrow 4"/>
          <p:cNvSpPr/>
          <p:nvPr/>
        </p:nvSpPr>
        <p:spPr>
          <a:xfrm rot="10800000">
            <a:off x="4631432" y="4221088"/>
            <a:ext cx="432048"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47276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Project Parts …</a:t>
            </a:r>
            <a:endParaRPr lang="en-CA" dirty="0"/>
          </a:p>
        </p:txBody>
      </p:sp>
      <p:sp>
        <p:nvSpPr>
          <p:cNvPr id="3" name="Content Placeholder 2"/>
          <p:cNvSpPr>
            <a:spLocks noGrp="1"/>
          </p:cNvSpPr>
          <p:nvPr>
            <p:ph idx="1"/>
          </p:nvPr>
        </p:nvSpPr>
        <p:spPr/>
        <p:txBody>
          <a:bodyPr>
            <a:normAutofit/>
          </a:bodyPr>
          <a:lstStyle/>
          <a:p>
            <a:pPr marL="82296" indent="0">
              <a:buNone/>
            </a:pPr>
            <a:r>
              <a:rPr lang="en-CA" sz="8800" dirty="0" smtClean="0"/>
              <a:t>  Deconstruct</a:t>
            </a:r>
          </a:p>
          <a:p>
            <a:pPr marL="539496" indent="-457200">
              <a:buAutoNum type="arabicPeriod"/>
            </a:pPr>
            <a:r>
              <a:rPr lang="en-CA" sz="2800" dirty="0" smtClean="0"/>
              <a:t>Display … Why it matters</a:t>
            </a:r>
          </a:p>
          <a:p>
            <a:pPr marL="539496" indent="-457200">
              <a:buAutoNum type="arabicPeriod"/>
            </a:pPr>
            <a:r>
              <a:rPr lang="en-CA" sz="2800" dirty="0" smtClean="0"/>
              <a:t>Explanation/Description</a:t>
            </a:r>
          </a:p>
          <a:p>
            <a:pPr marL="539496" indent="-457200">
              <a:buAutoNum type="arabicPeriod"/>
            </a:pPr>
            <a:r>
              <a:rPr lang="en-CA" sz="2800" dirty="0" smtClean="0"/>
              <a:t>Photos, captions, artefacts,</a:t>
            </a:r>
          </a:p>
          <a:p>
            <a:pPr marL="539496" indent="-457200">
              <a:buAutoNum type="arabicPeriod"/>
            </a:pPr>
            <a:r>
              <a:rPr lang="en-CA" sz="2800" dirty="0" smtClean="0"/>
              <a:t>Citations</a:t>
            </a:r>
          </a:p>
          <a:p>
            <a:pPr marL="539496" indent="-457200">
              <a:buAutoNum type="arabicPeriod"/>
            </a:pPr>
            <a:r>
              <a:rPr lang="en-CA" sz="2800" dirty="0" smtClean="0"/>
              <a:t>Higher Order Thinking Question/component</a:t>
            </a:r>
            <a:endParaRPr lang="en-CA" sz="2800" dirty="0"/>
          </a:p>
        </p:txBody>
      </p:sp>
    </p:spTree>
    <p:extLst>
      <p:ext uri="{BB962C8B-B14F-4D97-AF65-F5344CB8AC3E}">
        <p14:creationId xmlns:p14="http://schemas.microsoft.com/office/powerpoint/2010/main" val="678332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Canadian Heritage</a:t>
            </a:r>
            <a:endParaRPr lang="en-CA" dirty="0"/>
          </a:p>
        </p:txBody>
      </p:sp>
      <p:sp>
        <p:nvSpPr>
          <p:cNvPr id="3" name="Content Placeholder 2"/>
          <p:cNvSpPr>
            <a:spLocks noGrp="1"/>
          </p:cNvSpPr>
          <p:nvPr>
            <p:ph idx="1"/>
          </p:nvPr>
        </p:nvSpPr>
        <p:spPr/>
        <p:txBody>
          <a:bodyPr/>
          <a:lstStyle/>
          <a:p>
            <a:r>
              <a:rPr lang="en-CA" dirty="0" smtClean="0"/>
              <a:t>Heritage Fair is Canadian stories</a:t>
            </a:r>
          </a:p>
          <a:p>
            <a:r>
              <a:rPr lang="en-CA" dirty="0" smtClean="0"/>
              <a:t>Grades 4 – 8  </a:t>
            </a:r>
          </a:p>
          <a:p>
            <a:r>
              <a:rPr lang="en-CA" dirty="0" smtClean="0"/>
              <a:t>Higher order thinking</a:t>
            </a:r>
          </a:p>
          <a:p>
            <a:r>
              <a:rPr lang="en-CA" dirty="0" smtClean="0"/>
              <a:t>Engaged students</a:t>
            </a:r>
          </a:p>
          <a:p>
            <a:r>
              <a:rPr lang="en-CA" dirty="0" smtClean="0"/>
              <a:t>Caring and engaged teachers</a:t>
            </a:r>
          </a:p>
          <a:p>
            <a:r>
              <a:rPr lang="en-CA" dirty="0" smtClean="0"/>
              <a:t>Appreciative school community</a:t>
            </a:r>
          </a:p>
          <a:p>
            <a:r>
              <a:rPr lang="en-CA" dirty="0" smtClean="0"/>
              <a:t>Great fit with new SS,H&amp;G curriculum</a:t>
            </a:r>
            <a:endParaRPr lang="en-CA" dirty="0"/>
          </a:p>
        </p:txBody>
      </p:sp>
    </p:spTree>
    <p:extLst>
      <p:ext uri="{BB962C8B-B14F-4D97-AF65-F5344CB8AC3E}">
        <p14:creationId xmlns:p14="http://schemas.microsoft.com/office/powerpoint/2010/main" val="459092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858218"/>
          </a:xfrm>
        </p:spPr>
        <p:txBody>
          <a:bodyPr>
            <a:normAutofit fontScale="90000"/>
          </a:bodyPr>
          <a:lstStyle/>
          <a:p>
            <a:r>
              <a:rPr lang="en-CA" dirty="0" smtClean="0"/>
              <a:t>How do I </a:t>
            </a:r>
            <a:r>
              <a:rPr lang="en-CA" dirty="0"/>
              <a:t>start?</a:t>
            </a:r>
            <a:br>
              <a:rPr lang="en-CA" dirty="0"/>
            </a:br>
            <a:r>
              <a:rPr lang="en-CA" dirty="0" smtClean="0"/>
              <a:t>A:  If </a:t>
            </a:r>
            <a:r>
              <a:rPr lang="en-CA" dirty="0"/>
              <a:t>your area </a:t>
            </a:r>
            <a:r>
              <a:rPr lang="en-CA" dirty="0" smtClean="0"/>
              <a:t>has Heritage Fair</a:t>
            </a:r>
            <a:br>
              <a:rPr lang="en-CA" dirty="0" smtClean="0"/>
            </a:br>
            <a:endParaRPr lang="en-CA" dirty="0"/>
          </a:p>
        </p:txBody>
      </p:sp>
      <p:sp>
        <p:nvSpPr>
          <p:cNvPr id="3" name="Content Placeholder 2"/>
          <p:cNvSpPr>
            <a:spLocks noGrp="1"/>
          </p:cNvSpPr>
          <p:nvPr>
            <p:ph idx="1"/>
          </p:nvPr>
        </p:nvSpPr>
        <p:spPr>
          <a:xfrm>
            <a:off x="1331640" y="1988840"/>
            <a:ext cx="7632848" cy="4104456"/>
          </a:xfrm>
        </p:spPr>
        <p:txBody>
          <a:bodyPr>
            <a:normAutofit fontScale="25000" lnSpcReduction="20000"/>
          </a:bodyPr>
          <a:lstStyle/>
          <a:p>
            <a:pPr marL="596646" indent="-514350">
              <a:buAutoNum type="arabicPeriod"/>
            </a:pPr>
            <a:endParaRPr lang="en-CA" dirty="0" smtClean="0"/>
          </a:p>
          <a:p>
            <a:pPr marL="596646" indent="-514350">
              <a:buAutoNum type="arabicPeriod"/>
            </a:pPr>
            <a:r>
              <a:rPr lang="en-CA" sz="12800" dirty="0" smtClean="0"/>
              <a:t>Go </a:t>
            </a:r>
            <a:r>
              <a:rPr lang="en-CA" sz="12800" dirty="0"/>
              <a:t>to www.ohhfa.ca </a:t>
            </a:r>
            <a:r>
              <a:rPr lang="en-CA" sz="12800" dirty="0" smtClean="0"/>
              <a:t>, check out the site, Call your local museum Events Planner &amp; Board Curriculum Consultant</a:t>
            </a:r>
          </a:p>
          <a:p>
            <a:pPr marL="596646" indent="-514350">
              <a:buAutoNum type="arabicPeriod"/>
            </a:pPr>
            <a:r>
              <a:rPr lang="en-CA" sz="12800" dirty="0" smtClean="0"/>
              <a:t>Talk with ADMIN and STAFF who are most likely to partner </a:t>
            </a:r>
          </a:p>
          <a:p>
            <a:pPr marL="596646" indent="-514350">
              <a:buAutoNum type="arabicPeriod"/>
            </a:pPr>
            <a:r>
              <a:rPr lang="en-CA" sz="12800" dirty="0" smtClean="0"/>
              <a:t>Start with informal talk to others ...                  </a:t>
            </a:r>
          </a:p>
          <a:p>
            <a:pPr marL="596646" indent="-514350">
              <a:buAutoNum type="arabicPeriod"/>
            </a:pPr>
            <a:r>
              <a:rPr lang="en-CA" sz="12800" dirty="0" smtClean="0"/>
              <a:t>Add detail, get commitments by year end </a:t>
            </a:r>
          </a:p>
          <a:p>
            <a:pPr marL="596646" indent="-514350">
              <a:buAutoNum type="arabicPeriod"/>
            </a:pPr>
            <a:r>
              <a:rPr lang="en-CA" sz="12800" dirty="0" smtClean="0"/>
              <a:t>Present at Fall staff meeting to all</a:t>
            </a:r>
            <a:endParaRPr lang="en-CA" sz="12800" dirty="0"/>
          </a:p>
          <a:p>
            <a:pPr marL="82296" indent="0">
              <a:buNone/>
            </a:pPr>
            <a:endParaRPr lang="en-CA" dirty="0" smtClean="0"/>
          </a:p>
          <a:p>
            <a:pPr marL="82296" indent="0">
              <a:buNone/>
            </a:pPr>
            <a:r>
              <a:rPr lang="en-CA" dirty="0"/>
              <a:t>	</a:t>
            </a:r>
          </a:p>
        </p:txBody>
      </p:sp>
    </p:spTree>
    <p:extLst>
      <p:ext uri="{BB962C8B-B14F-4D97-AF65-F5344CB8AC3E}">
        <p14:creationId xmlns:p14="http://schemas.microsoft.com/office/powerpoint/2010/main" val="1670403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  Unsure about HF in area?</a:t>
            </a:r>
            <a:endParaRPr lang="en-CA" dirty="0"/>
          </a:p>
        </p:txBody>
      </p:sp>
      <p:sp>
        <p:nvSpPr>
          <p:cNvPr id="3" name="Content Placeholder 2"/>
          <p:cNvSpPr>
            <a:spLocks noGrp="1"/>
          </p:cNvSpPr>
          <p:nvPr>
            <p:ph idx="1"/>
          </p:nvPr>
        </p:nvSpPr>
        <p:spPr/>
        <p:txBody>
          <a:bodyPr>
            <a:normAutofit lnSpcReduction="10000"/>
          </a:bodyPr>
          <a:lstStyle/>
          <a:p>
            <a:pPr marL="596646" indent="-514350">
              <a:buAutoNum type="arabicPeriod"/>
            </a:pPr>
            <a:r>
              <a:rPr lang="en-CA" dirty="0" smtClean="0"/>
              <a:t>Go to – www.ohhfa.ca, Regions listed, support contacts listed … Lots of info    </a:t>
            </a:r>
          </a:p>
          <a:p>
            <a:pPr marL="596646" indent="-514350">
              <a:buAutoNum type="arabicPeriod"/>
            </a:pPr>
            <a:r>
              <a:rPr lang="en-CA" dirty="0" smtClean="0"/>
              <a:t>Contact local museum;</a:t>
            </a:r>
          </a:p>
          <a:p>
            <a:pPr marL="82296" indent="0">
              <a:buNone/>
            </a:pPr>
            <a:endParaRPr lang="en-CA" dirty="0" smtClean="0"/>
          </a:p>
          <a:p>
            <a:pPr marL="82296" indent="0">
              <a:buNone/>
            </a:pPr>
            <a:r>
              <a:rPr lang="en-CA" dirty="0" smtClean="0"/>
              <a:t>*  It can be self-contained within a school</a:t>
            </a:r>
          </a:p>
          <a:p>
            <a:pPr marL="82296" indent="0">
              <a:buNone/>
            </a:pPr>
            <a:r>
              <a:rPr lang="en-CA" dirty="0"/>
              <a:t> </a:t>
            </a:r>
            <a:r>
              <a:rPr lang="en-CA" dirty="0" smtClean="0"/>
              <a:t>    E.g., challenging year of 2012-13</a:t>
            </a:r>
          </a:p>
          <a:p>
            <a:pPr marL="82296" indent="0">
              <a:buNone/>
            </a:pPr>
            <a:r>
              <a:rPr lang="en-CA" dirty="0"/>
              <a:t> </a:t>
            </a:r>
            <a:r>
              <a:rPr lang="en-CA" dirty="0" smtClean="0"/>
              <a:t>   My school planned this as a Curriculum</a:t>
            </a:r>
          </a:p>
          <a:p>
            <a:pPr marL="82296" indent="0">
              <a:buNone/>
            </a:pPr>
            <a:r>
              <a:rPr lang="en-CA" dirty="0" smtClean="0"/>
              <a:t>    Activity and was going to hold during </a:t>
            </a:r>
          </a:p>
          <a:p>
            <a:pPr marL="82296" indent="0">
              <a:buNone/>
            </a:pPr>
            <a:r>
              <a:rPr lang="en-CA" dirty="0"/>
              <a:t> </a:t>
            </a:r>
            <a:r>
              <a:rPr lang="en-CA" dirty="0" smtClean="0"/>
              <a:t>   school day and invite parents.</a:t>
            </a:r>
            <a:endParaRPr lang="en-CA" dirty="0"/>
          </a:p>
        </p:txBody>
      </p:sp>
    </p:spTree>
    <p:extLst>
      <p:ext uri="{BB962C8B-B14F-4D97-AF65-F5344CB8AC3E}">
        <p14:creationId xmlns:p14="http://schemas.microsoft.com/office/powerpoint/2010/main" val="5128792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Ohhfa.ca</a:t>
            </a:r>
            <a:endParaRPr lang="en-CA" dirty="0"/>
          </a:p>
        </p:txBody>
      </p:sp>
      <p:sp>
        <p:nvSpPr>
          <p:cNvPr id="3" name="Content Placeholder 2"/>
          <p:cNvSpPr>
            <a:spLocks noGrp="1"/>
          </p:cNvSpPr>
          <p:nvPr>
            <p:ph idx="1"/>
          </p:nvPr>
        </p:nvSpPr>
        <p:spPr/>
        <p:txBody>
          <a:bodyPr/>
          <a:lstStyle/>
          <a:p>
            <a:pPr marL="82296" indent="0">
              <a:buNone/>
            </a:pPr>
            <a:endParaRPr lang="en-CA"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08" y="116633"/>
            <a:ext cx="9144000" cy="6741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40706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1474</TotalTime>
  <Words>2561</Words>
  <Application>Microsoft Office PowerPoint</Application>
  <PresentationFormat>On-screen Show (4:3)</PresentationFormat>
  <Paragraphs>381</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Solstice</vt:lpstr>
      <vt:lpstr>Canadian Heritage  </vt:lpstr>
      <vt:lpstr>Heritage Fair</vt:lpstr>
      <vt:lpstr>Heritage Fair</vt:lpstr>
      <vt:lpstr>We are not alone in this bias…</vt:lpstr>
      <vt:lpstr>The Project Parts …</vt:lpstr>
      <vt:lpstr>Canadian Heritage</vt:lpstr>
      <vt:lpstr>How do I start? A:  If your area has Heritage Fair </vt:lpstr>
      <vt:lpstr>B:  Unsure about HF in area?</vt:lpstr>
      <vt:lpstr>Ohhfa.ca</vt:lpstr>
      <vt:lpstr>PowerPoint Presentation</vt:lpstr>
      <vt:lpstr>Teacher Resources, FAQs …</vt:lpstr>
      <vt:lpstr>PowerPoint Presentation</vt:lpstr>
      <vt:lpstr>PowerPoint Presentation</vt:lpstr>
      <vt:lpstr>Ontario Heritage Fairs</vt:lpstr>
      <vt:lpstr>PowerPoint Presentation</vt:lpstr>
      <vt:lpstr>Concepts of Disciplinary      Thinking – Making Connections</vt:lpstr>
      <vt:lpstr>Continuity and Change</vt:lpstr>
      <vt:lpstr>Role of TL</vt:lpstr>
      <vt:lpstr>PowerPoint Presentation</vt:lpstr>
      <vt:lpstr>PowerPoint Presentation</vt:lpstr>
      <vt:lpstr>PowerPoint Presentation</vt:lpstr>
      <vt:lpstr>Higher Order Thinking Qns</vt:lpstr>
      <vt:lpstr> Q Matrix  Source:  Jan, McLellan. Read It…Understand It…Communicate It.  Ontario:  JEMCON Publishing, 2000. </vt:lpstr>
      <vt:lpstr>RAN Chart by Tony Stead Reality Checks Pembroke 2006</vt:lpstr>
      <vt:lpstr>H.O.T. continued</vt:lpstr>
      <vt:lpstr>Museum supports</vt:lpstr>
      <vt:lpstr>PowerPoint Presentation</vt:lpstr>
      <vt:lpstr>PowerPoint Presentation</vt:lpstr>
      <vt:lpstr>PowerPoint Presentation</vt:lpstr>
      <vt:lpstr>Go make history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Canadian Heritage</dc:title>
  <dc:creator>Greg</dc:creator>
  <cp:lastModifiedBy>Greg</cp:lastModifiedBy>
  <cp:revision>90</cp:revision>
  <cp:lastPrinted>2014-01-29T01:45:01Z</cp:lastPrinted>
  <dcterms:created xsi:type="dcterms:W3CDTF">2014-01-04T20:53:30Z</dcterms:created>
  <dcterms:modified xsi:type="dcterms:W3CDTF">2014-01-29T02:09:58Z</dcterms:modified>
</cp:coreProperties>
</file>